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6" r:id="rId4"/>
  </p:sldMasterIdLst>
  <p:notesMasterIdLst>
    <p:notesMasterId r:id="rId14"/>
  </p:notesMasterIdLst>
  <p:handoutMasterIdLst>
    <p:handoutMasterId r:id="rId15"/>
  </p:handoutMasterIdLst>
  <p:sldIdLst>
    <p:sldId id="315" r:id="rId5"/>
    <p:sldId id="319" r:id="rId6"/>
    <p:sldId id="320" r:id="rId7"/>
    <p:sldId id="321" r:id="rId8"/>
    <p:sldId id="322" r:id="rId9"/>
    <p:sldId id="323" r:id="rId10"/>
    <p:sldId id="324" r:id="rId11"/>
    <p:sldId id="325" r:id="rId12"/>
    <p:sldId id="327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Author" initials="A" userId="Author" providerId="AD"/>
  <p188:author id="{5AA1BD55-57CD-466E-0725-B6CBA11E0D12}" name="Lauren Weldy (ALLEGIS GROUP SERVICES)" initials="LW" userId="S::v-lweldy@microsoft.com::07a2285c-a352-4b96-8658-ecc34365c15e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B81B1"/>
    <a:srgbClr val="C0C3D2"/>
    <a:srgbClr val="CCECFF"/>
    <a:srgbClr val="6699FF"/>
    <a:srgbClr val="0066CC"/>
    <a:srgbClr val="FFCC66"/>
    <a:srgbClr val="990033"/>
    <a:srgbClr val="800000"/>
    <a:srgbClr val="99CCFF"/>
    <a:srgbClr val="B86E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15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8A107856-5554-42FB-B03E-39F5DBC370BA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21" autoAdjust="0"/>
    <p:restoredTop sz="95388" autoAdjust="0"/>
  </p:normalViewPr>
  <p:slideViewPr>
    <p:cSldViewPr snapToGrid="0">
      <p:cViewPr varScale="1">
        <p:scale>
          <a:sx n="111" d="100"/>
          <a:sy n="111" d="100"/>
        </p:scale>
        <p:origin x="426" y="9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-3149"/>
    </p:cViewPr>
  </p:sorterViewPr>
  <p:notesViewPr>
    <p:cSldViewPr snapToGrid="0">
      <p:cViewPr>
        <p:scale>
          <a:sx n="1" d="2"/>
          <a:sy n="1" d="2"/>
        </p:scale>
        <p:origin x="2640" y="283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20" Type="http://schemas.microsoft.com/office/2018/10/relationships/authors" Target="author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0589D207-BE08-4B33-B5B0-5A5A94C9512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5E58DB9-49DC-495B-A68F-33D105C9065A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7A1AC4-3AE8-4F87-AAED-904EC6054702}" type="datetimeFigureOut">
              <a:rPr lang="en-US" smtClean="0"/>
              <a:t>5/13/2026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F66337E-DAD5-442C-9B8F-E10EB7D972CB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EE3BDF2-02BD-4181-AC28-FD56172CC62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F8A362-CAFC-4987-9A50-47570528395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237491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5556653-6123-4FE4-861F-5F9583BF59B0}" type="datetimeFigureOut">
              <a:rPr lang="en-US" smtClean="0"/>
              <a:t>5/13/2026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4EEB602-95FC-483A-B12D-216A7AD7EA2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58430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4EEB602-95FC-483A-B12D-216A7AD7EA24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6086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wo Conten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6" name="Rectangle 5">
            <a:extLst>
              <a:ext uri="{FF2B5EF4-FFF2-40B4-BE49-F238E27FC236}">
                <a16:creationId xmlns:a16="http://schemas.microsoft.com/office/drawing/2014/main" id="{2DF88512-9E62-4695-B350-39488566A1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67553E9F-DCBF-4BEE-A261-5AA97361A0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896641"/>
            <a:ext cx="12192000" cy="927888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949B0EB0-AEBA-44ED-BC77-4188C748614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63040" y="1005840"/>
            <a:ext cx="10013710" cy="779750"/>
          </a:xfrm>
        </p:spPr>
        <p:txBody>
          <a:bodyPr tIns="182880" anchor="ctr" anchorCtr="0">
            <a:noAutofit/>
          </a:bodyPr>
          <a:lstStyle>
            <a:lvl1pPr>
              <a:lnSpc>
                <a:spcPct val="100000"/>
              </a:lnSpc>
              <a:defRPr sz="3200">
                <a:solidFill>
                  <a:schemeClr val="bg1"/>
                </a:solidFill>
              </a:defRPr>
            </a:lvl1pPr>
          </a:lstStyle>
          <a:p>
            <a:r>
              <a:rPr lang="en-US" dirty="0">
                <a:solidFill>
                  <a:schemeClr val="bg1"/>
                </a:solidFill>
              </a:rPr>
              <a:t>Click to add title</a:t>
            </a:r>
          </a:p>
        </p:txBody>
      </p:sp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252AD8E1-37CB-EB1E-9394-A293E1F2107F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1463040" y="2064436"/>
            <a:ext cx="6520935" cy="4244921"/>
          </a:xfrm>
        </p:spPr>
        <p:txBody>
          <a:bodyPr anchor="t">
            <a:normAutofit/>
          </a:bodyPr>
          <a:lstStyle>
            <a:lvl1pPr marL="0" indent="0">
              <a:lnSpc>
                <a:spcPct val="125000"/>
              </a:lnSpc>
              <a:spcAft>
                <a:spcPts val="600"/>
              </a:spcAft>
              <a:buNone/>
              <a:defRPr sz="1800" b="0"/>
            </a:lvl1pPr>
            <a:lvl2pPr marL="283464">
              <a:lnSpc>
                <a:spcPct val="125000"/>
              </a:lnSpc>
              <a:spcAft>
                <a:spcPts val="600"/>
              </a:spcAft>
              <a:defRPr sz="1800"/>
            </a:lvl2pPr>
            <a:lvl3pPr marL="566928">
              <a:lnSpc>
                <a:spcPct val="125000"/>
              </a:lnSpc>
              <a:spcAft>
                <a:spcPts val="600"/>
              </a:spcAft>
              <a:defRPr sz="1800"/>
            </a:lvl3pPr>
            <a:lvl4pPr marL="850392">
              <a:lnSpc>
                <a:spcPct val="125000"/>
              </a:lnSpc>
              <a:spcAft>
                <a:spcPts val="600"/>
              </a:spcAft>
              <a:defRPr sz="1800"/>
            </a:lvl4pPr>
            <a:lvl5pPr marL="1133856">
              <a:lnSpc>
                <a:spcPct val="125000"/>
              </a:lnSpc>
              <a:spcAft>
                <a:spcPts val="600"/>
              </a:spcAft>
              <a:defRPr sz="1800"/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5B37B294-6F01-986D-E8E5-119AE9A8F2BE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8197362" y="2064436"/>
            <a:ext cx="3522849" cy="4244921"/>
          </a:xfrm>
        </p:spPr>
        <p:txBody>
          <a:bodyPr anchor="t">
            <a:normAutofit/>
          </a:bodyPr>
          <a:lstStyle>
            <a:lvl1pPr marL="285750" indent="-285750">
              <a:lnSpc>
                <a:spcPct val="125000"/>
              </a:lnSpc>
              <a:spcAft>
                <a:spcPts val="600"/>
              </a:spcAft>
              <a:buFont typeface="Wingdings" panose="05000000000000000000" pitchFamily="2" charset="2"/>
              <a:buChar char="§"/>
              <a:defRPr sz="1800" b="0"/>
            </a:lvl1pPr>
            <a:lvl2pPr>
              <a:lnSpc>
                <a:spcPct val="125000"/>
              </a:lnSpc>
              <a:spcAft>
                <a:spcPts val="600"/>
              </a:spcAft>
              <a:defRPr sz="1800"/>
            </a:lvl2pPr>
            <a:lvl3pPr>
              <a:lnSpc>
                <a:spcPct val="125000"/>
              </a:lnSpc>
              <a:spcAft>
                <a:spcPts val="600"/>
              </a:spcAft>
              <a:defRPr sz="1800"/>
            </a:lvl3pPr>
            <a:lvl4pPr>
              <a:lnSpc>
                <a:spcPct val="125000"/>
              </a:lnSpc>
              <a:spcAft>
                <a:spcPts val="600"/>
              </a:spcAft>
              <a:defRPr sz="1800"/>
            </a:lvl4pPr>
            <a:lvl5pPr>
              <a:lnSpc>
                <a:spcPct val="125000"/>
              </a:lnSpc>
              <a:spcAft>
                <a:spcPts val="600"/>
              </a:spcAft>
              <a:defRPr sz="1800"/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278DD10-67BC-4E87-A788-A45C6093F5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1" y="962423"/>
            <a:ext cx="1006766" cy="862106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916769F5-486B-4B48-A543-2C70359DF6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5400000">
            <a:off x="-2390232" y="3396997"/>
            <a:ext cx="6858002" cy="64008"/>
          </a:xfrm>
          <a:prstGeom prst="rect">
            <a:avLst/>
          </a:prstGeom>
          <a:solidFill>
            <a:srgbClr val="6B81B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4" name="Picture 3" descr="A black and gold logo&#10;&#10;Description automatically generated">
            <a:extLst>
              <a:ext uri="{FF2B5EF4-FFF2-40B4-BE49-F238E27FC236}">
                <a16:creationId xmlns:a16="http://schemas.microsoft.com/office/drawing/2014/main" id="{8911057B-4434-DA60-5231-B93D7861188B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0253"/>
          <a:stretch/>
        </p:blipFill>
        <p:spPr>
          <a:xfrm>
            <a:off x="1134533" y="111138"/>
            <a:ext cx="1886011" cy="5455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64776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wo Conten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6" name="Rectangle 5">
            <a:extLst>
              <a:ext uri="{FF2B5EF4-FFF2-40B4-BE49-F238E27FC236}">
                <a16:creationId xmlns:a16="http://schemas.microsoft.com/office/drawing/2014/main" id="{2DF88512-9E62-4695-B350-39488566A1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67553E9F-DCBF-4BEE-A261-5AA97361A0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896641"/>
            <a:ext cx="12192000" cy="927888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949B0EB0-AEBA-44ED-BC77-4188C748614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63040" y="1005840"/>
            <a:ext cx="10013710" cy="779750"/>
          </a:xfrm>
        </p:spPr>
        <p:txBody>
          <a:bodyPr tIns="182880" anchor="ctr" anchorCtr="0">
            <a:noAutofit/>
          </a:bodyPr>
          <a:lstStyle>
            <a:lvl1pPr>
              <a:lnSpc>
                <a:spcPct val="100000"/>
              </a:lnSpc>
              <a:defRPr sz="3200">
                <a:solidFill>
                  <a:schemeClr val="bg1"/>
                </a:solidFill>
              </a:defRPr>
            </a:lvl1pPr>
          </a:lstStyle>
          <a:p>
            <a:r>
              <a:rPr lang="en-US" dirty="0">
                <a:solidFill>
                  <a:schemeClr val="bg1"/>
                </a:solidFill>
              </a:rPr>
              <a:t>Click to add title</a:t>
            </a:r>
          </a:p>
        </p:txBody>
      </p:sp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252AD8E1-37CB-EB1E-9394-A293E1F2107F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1463040" y="2064436"/>
            <a:ext cx="10013710" cy="4244921"/>
          </a:xfrm>
        </p:spPr>
        <p:txBody>
          <a:bodyPr anchor="t">
            <a:normAutofit/>
          </a:bodyPr>
          <a:lstStyle>
            <a:lvl1pPr marL="0" indent="0">
              <a:lnSpc>
                <a:spcPct val="125000"/>
              </a:lnSpc>
              <a:spcAft>
                <a:spcPts val="600"/>
              </a:spcAft>
              <a:buNone/>
              <a:defRPr sz="1800" b="0"/>
            </a:lvl1pPr>
            <a:lvl2pPr marL="283464">
              <a:lnSpc>
                <a:spcPct val="125000"/>
              </a:lnSpc>
              <a:spcAft>
                <a:spcPts val="600"/>
              </a:spcAft>
              <a:defRPr sz="1800"/>
            </a:lvl2pPr>
            <a:lvl3pPr marL="566928">
              <a:lnSpc>
                <a:spcPct val="125000"/>
              </a:lnSpc>
              <a:spcAft>
                <a:spcPts val="600"/>
              </a:spcAft>
              <a:defRPr sz="1800"/>
            </a:lvl3pPr>
            <a:lvl4pPr marL="850392">
              <a:lnSpc>
                <a:spcPct val="125000"/>
              </a:lnSpc>
              <a:spcAft>
                <a:spcPts val="600"/>
              </a:spcAft>
              <a:defRPr sz="1800"/>
            </a:lvl4pPr>
            <a:lvl5pPr marL="1133856">
              <a:lnSpc>
                <a:spcPct val="125000"/>
              </a:lnSpc>
              <a:spcAft>
                <a:spcPts val="600"/>
              </a:spcAft>
              <a:defRPr sz="1800"/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278DD10-67BC-4E87-A788-A45C6093F5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1" y="962423"/>
            <a:ext cx="1006766" cy="862106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916769F5-486B-4B48-A543-2C70359DF6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5400000">
            <a:off x="-2390232" y="3396997"/>
            <a:ext cx="6858002" cy="64008"/>
          </a:xfrm>
          <a:prstGeom prst="rect">
            <a:avLst/>
          </a:prstGeom>
          <a:solidFill>
            <a:srgbClr val="6B81B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4" name="Picture 3" descr="A black and gold logo&#10;&#10;Description automatically generated">
            <a:extLst>
              <a:ext uri="{FF2B5EF4-FFF2-40B4-BE49-F238E27FC236}">
                <a16:creationId xmlns:a16="http://schemas.microsoft.com/office/drawing/2014/main" id="{8911057B-4434-DA60-5231-B93D7861188B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0253"/>
          <a:stretch/>
        </p:blipFill>
        <p:spPr>
          <a:xfrm>
            <a:off x="1134533" y="111138"/>
            <a:ext cx="1886011" cy="5455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54624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nten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5E74E69A-5ABD-42DF-A2B0-997A626257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3063" y="920164"/>
            <a:ext cx="1196959" cy="2466197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50557ABF-B75C-BD78-1A04-E483A57A94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0" cy="685799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3D75E99-0A5F-5EC0-625E-50BD0655F9D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1" y="100001"/>
            <a:ext cx="12192001" cy="618456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2" name="Picture 11" descr="A black and gold logo&#10;&#10;Description automatically generated">
            <a:extLst>
              <a:ext uri="{FF2B5EF4-FFF2-40B4-BE49-F238E27FC236}">
                <a16:creationId xmlns:a16="http://schemas.microsoft.com/office/drawing/2014/main" id="{2CE3DBC9-8705-89E4-D529-BAD9AD212565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0253"/>
          <a:stretch/>
        </p:blipFill>
        <p:spPr>
          <a:xfrm>
            <a:off x="250890" y="136029"/>
            <a:ext cx="1886011" cy="545596"/>
          </a:xfrm>
          <a:prstGeom prst="rect">
            <a:avLst/>
          </a:prstGeom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33420D22-67D9-B8C1-5416-58102579A0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2612571" y="1875850"/>
            <a:ext cx="5855089" cy="1831542"/>
          </a:xfrm>
          <a:prstGeom prst="rect">
            <a:avLst/>
          </a:prstGeom>
          <a:solidFill>
            <a:srgbClr val="6B81B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690E2126-A5D2-BD04-C7E7-E7808FBC0B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3901103" y="3379202"/>
            <a:ext cx="5419825" cy="1734874"/>
          </a:xfrm>
          <a:prstGeom prst="rect">
            <a:avLst/>
          </a:prstGeom>
          <a:solidFill>
            <a:srgbClr val="6B81B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0906D3AC-429D-16EF-6279-0273F6FFA9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2867755" y="2153262"/>
            <a:ext cx="6172200" cy="2683402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>
                <a:latin typeface="Trebuchet MS" panose="020B0603020202020204" pitchFamily="34" charset="0"/>
              </a:rPr>
              <a:t>Thank You</a:t>
            </a:r>
          </a:p>
        </p:txBody>
      </p:sp>
    </p:spTree>
    <p:extLst>
      <p:ext uri="{BB962C8B-B14F-4D97-AF65-F5344CB8AC3E}">
        <p14:creationId xmlns:p14="http://schemas.microsoft.com/office/powerpoint/2010/main" val="7974681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onten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5E74E69A-5ABD-42DF-A2B0-997A626257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3063" y="920164"/>
            <a:ext cx="1196959" cy="2466197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50557ABF-B75C-BD78-1A04-E483A57A94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0" cy="685799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3D75E99-0A5F-5EC0-625E-50BD0655F9D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1" y="100001"/>
            <a:ext cx="12192001" cy="618456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2" name="Picture 11" descr="A black and gold logo&#10;&#10;Description automatically generated">
            <a:extLst>
              <a:ext uri="{FF2B5EF4-FFF2-40B4-BE49-F238E27FC236}">
                <a16:creationId xmlns:a16="http://schemas.microsoft.com/office/drawing/2014/main" id="{2CE3DBC9-8705-89E4-D529-BAD9AD212565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0253"/>
          <a:stretch/>
        </p:blipFill>
        <p:spPr>
          <a:xfrm>
            <a:off x="250890" y="136029"/>
            <a:ext cx="1886011" cy="545596"/>
          </a:xfrm>
          <a:prstGeom prst="rect">
            <a:avLst/>
          </a:prstGeom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33420D22-67D9-B8C1-5416-58102579A0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2612571" y="1875850"/>
            <a:ext cx="5855089" cy="1831542"/>
          </a:xfrm>
          <a:prstGeom prst="rect">
            <a:avLst/>
          </a:prstGeom>
          <a:solidFill>
            <a:srgbClr val="6B81B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690E2126-A5D2-BD04-C7E7-E7808FBC0B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3901103" y="3379202"/>
            <a:ext cx="5419825" cy="1734874"/>
          </a:xfrm>
          <a:prstGeom prst="rect">
            <a:avLst/>
          </a:prstGeom>
          <a:solidFill>
            <a:srgbClr val="6B81B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0906D3AC-429D-16EF-6279-0273F6FFA9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2867755" y="2153262"/>
            <a:ext cx="6172200" cy="2683402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>
                <a:latin typeface="Trebuchet MS" panose="020B0603020202020204" pitchFamily="34" charset="0"/>
              </a:rPr>
              <a:t>Q &amp; A</a:t>
            </a:r>
          </a:p>
        </p:txBody>
      </p:sp>
    </p:spTree>
    <p:extLst>
      <p:ext uri="{BB962C8B-B14F-4D97-AF65-F5344CB8AC3E}">
        <p14:creationId xmlns:p14="http://schemas.microsoft.com/office/powerpoint/2010/main" val="38429891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2" name="Rectangle 51">
            <a:extLst>
              <a:ext uri="{FF2B5EF4-FFF2-40B4-BE49-F238E27FC236}">
                <a16:creationId xmlns:a16="http://schemas.microsoft.com/office/drawing/2014/main" id="{EA8D8870-8337-4ABD-9EA6-3D5AAB7E42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flipH="1">
            <a:off x="0" y="-2448"/>
            <a:ext cx="1219200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BAC3B2DB-2CCA-4BD4-8D63-98257049E2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825685"/>
            <a:ext cx="12192000" cy="5276731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4" name="Title 1">
            <a:extLst>
              <a:ext uri="{FF2B5EF4-FFF2-40B4-BE49-F238E27FC236}">
                <a16:creationId xmlns:a16="http://schemas.microsoft.com/office/drawing/2014/main" id="{324DAAC3-FA37-4838-A298-327679F99F8A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386629" y="825686"/>
            <a:ext cx="9643772" cy="5276730"/>
          </a:xfrm>
        </p:spPr>
        <p:txBody>
          <a:bodyPr tIns="182880" anchor="ctr" anchorCtr="0">
            <a:noAutofit/>
          </a:bodyPr>
          <a:lstStyle>
            <a:lvl1pPr algn="ctr">
              <a:lnSpc>
                <a:spcPct val="100000"/>
              </a:lnSpc>
              <a:defRPr sz="3600" cap="all" baseline="0">
                <a:solidFill>
                  <a:schemeClr val="bg1"/>
                </a:solidFill>
                <a:latin typeface="Trebuchet MS" panose="020B0603020202020204" pitchFamily="34" charset="0"/>
              </a:defRPr>
            </a:lvl1pPr>
          </a:lstStyle>
          <a:p>
            <a:r>
              <a:rPr lang="en-US" sz="4400" dirty="0" err="1">
                <a:solidFill>
                  <a:schemeClr val="bg1"/>
                </a:solidFill>
              </a:rPr>
              <a:t>SamPLE</a:t>
            </a:r>
            <a:r>
              <a:rPr lang="en-US" sz="4400" dirty="0">
                <a:solidFill>
                  <a:schemeClr val="bg1"/>
                </a:solidFill>
              </a:rPr>
              <a:t> Title Slide</a:t>
            </a:r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id="{FB792E4C-AD3B-4E88-8540-E757597463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1" y="889696"/>
            <a:ext cx="1070775" cy="5077717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6A32632F-9ED1-4328-BBE3-B4E014156A2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5400000">
            <a:off x="-2116682" y="3278280"/>
            <a:ext cx="6858002" cy="301442"/>
          </a:xfrm>
          <a:prstGeom prst="rect">
            <a:avLst/>
          </a:prstGeom>
          <a:solidFill>
            <a:srgbClr val="6B81B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EA124D3C-01E3-4B96-BDF0-54851D1739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5400000">
            <a:off x="7645957" y="3384443"/>
            <a:ext cx="6858002" cy="89116"/>
          </a:xfrm>
          <a:prstGeom prst="rect">
            <a:avLst/>
          </a:prstGeom>
          <a:solidFill>
            <a:srgbClr val="6B81B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highlight>
                <a:srgbClr val="6B81B1"/>
              </a:highlight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167A64FF-37A7-4837-8033-CBEA22697E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121225" y="925191"/>
            <a:ext cx="1070775" cy="5077717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5" name="Picture 4" descr="A black and gold logo&#10;&#10;Description automatically generated">
            <a:extLst>
              <a:ext uri="{FF2B5EF4-FFF2-40B4-BE49-F238E27FC236}">
                <a16:creationId xmlns:a16="http://schemas.microsoft.com/office/drawing/2014/main" id="{069670FB-9A8D-BDFC-C8A8-33108E7FA9B8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0253"/>
          <a:stretch/>
        </p:blipFill>
        <p:spPr>
          <a:xfrm rot="16200000">
            <a:off x="-709214" y="3066507"/>
            <a:ext cx="2489200" cy="7200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475391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056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0786F82F-1B47-46ED-8EAE-53EF71E59E9A}"/>
              </a:ext>
            </a:extLst>
          </p:cNvPr>
          <p:cNvSpPr/>
          <p:nvPr/>
        </p:nvSpPr>
        <p:spPr>
          <a:xfrm>
            <a:off x="4718302" y="0"/>
            <a:ext cx="7473698" cy="6858000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2918" y="705113"/>
            <a:ext cx="3411973" cy="5197498"/>
          </a:xfrm>
          <a:prstGeom prst="rect">
            <a:avLst/>
          </a:prstGeom>
        </p:spPr>
        <p:txBody>
          <a:bodyPr vert="horz" lIns="109728" tIns="109728" rIns="109728" bIns="9144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76671" y="705113"/>
            <a:ext cx="6172412" cy="5197497"/>
          </a:xfrm>
          <a:prstGeom prst="rect">
            <a:avLst/>
          </a:prstGeom>
        </p:spPr>
        <p:txBody>
          <a:bodyPr vert="horz" lIns="109728" tIns="109728" rIns="109728" bIns="9144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2917" y="6309360"/>
            <a:ext cx="3411973" cy="457200"/>
          </a:xfrm>
          <a:prstGeom prst="rect">
            <a:avLst/>
          </a:prstGeom>
        </p:spPr>
        <p:txBody>
          <a:bodyPr vert="horz" lIns="109728" tIns="109728" rIns="109728" bIns="91440" rtlCol="0" anchor="ctr"/>
          <a:lstStyle>
            <a:lvl1pPr algn="l">
              <a:defRPr sz="1200" spc="1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r>
              <a:rPr lang="en-US" dirty="0"/>
              <a:t>9/8/20XX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376670" y="6309360"/>
            <a:ext cx="4946592" cy="457200"/>
          </a:xfrm>
          <a:prstGeom prst="rect">
            <a:avLst/>
          </a:prstGeom>
        </p:spPr>
        <p:txBody>
          <a:bodyPr vert="horz" lIns="109728" tIns="109728" rIns="109728" bIns="91440" rtlCol="0" anchor="ctr"/>
          <a:lstStyle>
            <a:lvl1pPr algn="l">
              <a:defRPr sz="1200" spc="1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69202" y="6309360"/>
            <a:ext cx="979879" cy="457200"/>
          </a:xfrm>
          <a:prstGeom prst="rect">
            <a:avLst/>
          </a:prstGeom>
        </p:spPr>
        <p:txBody>
          <a:bodyPr vert="horz" lIns="109728" tIns="109728" rIns="109728" bIns="91440" rtlCol="0" anchor="b"/>
          <a:lstStyle>
            <a:lvl1pPr algn="r">
              <a:defRPr sz="1600" b="1" spc="1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EF1BAF6F-6275-4646-9C59-331B29B9550F}"/>
              </a:ext>
            </a:extLst>
          </p:cNvPr>
          <p:cNvSpPr/>
          <p:nvPr/>
        </p:nvSpPr>
        <p:spPr>
          <a:xfrm rot="5400000">
            <a:off x="1257298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75489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4" r:id="rId1"/>
    <p:sldLayoutId id="2147483712" r:id="rId2"/>
    <p:sldLayoutId id="2147483710" r:id="rId3"/>
    <p:sldLayoutId id="2147483711" r:id="rId4"/>
    <p:sldLayoutId id="2147483682" r:id="rId5"/>
  </p:sldLayoutIdLst>
  <p:hf sldNum="0" hdr="0" ftr="0" dt="0"/>
  <p:txStyles>
    <p:titleStyle>
      <a:lvl1pPr algn="l" defTabSz="914400" rtl="0" eaLnBrk="1" latinLnBrk="0" hangingPunct="1">
        <a:lnSpc>
          <a:spcPct val="150000"/>
        </a:lnSpc>
        <a:spcBef>
          <a:spcPct val="0"/>
        </a:spcBef>
        <a:buNone/>
        <a:defRPr sz="3600" b="1" kern="1200" spc="1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40000"/>
        </a:lnSpc>
        <a:spcBef>
          <a:spcPts val="930"/>
        </a:spcBef>
        <a:buFont typeface="Corbel" panose="020B0503020204020204" pitchFamily="34" charset="0"/>
        <a:buNone/>
        <a:defRPr sz="1800" b="1" kern="1200" spc="15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0" indent="0" algn="l" defTabSz="914400" rtl="0" eaLnBrk="1" latinLnBrk="0" hangingPunct="1">
        <a:lnSpc>
          <a:spcPct val="140000"/>
        </a:lnSpc>
        <a:spcBef>
          <a:spcPts val="930"/>
        </a:spcBef>
        <a:buFont typeface="Corbel" panose="020B0503020204020204" pitchFamily="34" charset="0"/>
        <a:buNone/>
        <a:defRPr sz="1600" kern="1200" spc="15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0" indent="-320040" algn="l" defTabSz="914400" rtl="0" eaLnBrk="1" latinLnBrk="0" hangingPunct="1">
        <a:lnSpc>
          <a:spcPct val="140000"/>
        </a:lnSpc>
        <a:spcBef>
          <a:spcPts val="930"/>
        </a:spcBef>
        <a:buFont typeface="Corbel" panose="020B0503020204020204" pitchFamily="34" charset="0"/>
        <a:buChar char="–"/>
        <a:defRPr sz="1400" i="1" kern="1200" spc="15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0" indent="-320040" algn="l" defTabSz="914400" rtl="0" eaLnBrk="1" latinLnBrk="0" hangingPunct="1">
        <a:lnSpc>
          <a:spcPct val="140000"/>
        </a:lnSpc>
        <a:spcBef>
          <a:spcPts val="930"/>
        </a:spcBef>
        <a:buFont typeface="Corbel" panose="020B0503020204020204" pitchFamily="34" charset="0"/>
        <a:buChar char="–"/>
        <a:defRPr sz="1400" kern="1200" spc="15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0" indent="-320040" algn="l" defTabSz="914400" rtl="0" eaLnBrk="1" latinLnBrk="0" hangingPunct="1">
        <a:lnSpc>
          <a:spcPct val="140000"/>
        </a:lnSpc>
        <a:spcBef>
          <a:spcPts val="930"/>
        </a:spcBef>
        <a:buFont typeface="Corbel" panose="020B0503020204020204" pitchFamily="34" charset="0"/>
        <a:buChar char="–"/>
        <a:defRPr sz="1400" i="1" kern="1200" spc="15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92024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6pPr>
      <a:lvl7pPr marL="224028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i="1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7pPr>
      <a:lvl8pPr marL="256032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8pPr>
      <a:lvl9pPr marL="288036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i="1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848">
          <p15:clr>
            <a:srgbClr val="F26B43"/>
          </p15:clr>
        </p15:guide>
        <p15:guide id="2" orient="horz" pos="3960">
          <p15:clr>
            <a:srgbClr val="F26B43"/>
          </p15:clr>
        </p15:guide>
        <p15:guide id="3" orient="horz" pos="1536">
          <p15:clr>
            <a:srgbClr val="F26B43"/>
          </p15:clr>
        </p15:guide>
        <p15:guide id="4" orient="horz" pos="3840">
          <p15:clr>
            <a:srgbClr val="F26B43"/>
          </p15:clr>
        </p15:guide>
        <p15:guide id="5" pos="4416">
          <p15:clr>
            <a:srgbClr val="F26B43"/>
          </p15:clr>
        </p15:guide>
        <p15:guide id="6" pos="4800">
          <p15:clr>
            <a:srgbClr val="F26B43"/>
          </p15:clr>
        </p15:guide>
        <p15:guide id="7" orient="horz" pos="360">
          <p15:clr>
            <a:srgbClr val="F26B43"/>
          </p15:clr>
        </p15:guide>
        <p15:guide id="8" pos="7368">
          <p15:clr>
            <a:srgbClr val="F26B43"/>
          </p15:clr>
        </p15:guide>
        <p15:guide id="9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brainshark.com/bcbsma/credentialing" TargetMode="External"/><Relationship Id="rId2" Type="http://schemas.openxmlformats.org/officeDocument/2006/relationships/hyperlink" Target="http://www.bluecrossma.com/" TargetMode="External"/><Relationship Id="rId1" Type="http://schemas.openxmlformats.org/officeDocument/2006/relationships/slideLayout" Target="../slideLayouts/slideLayout1.xml"/><Relationship Id="rId4" Type="http://schemas.openxmlformats.org/officeDocument/2006/relationships/hyperlink" Target="mailto:Networkmanagement@bcbsma.com" TargetMode="Externa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mailto:AskFCHP@Fallonhealth.org" TargetMode="Externa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mailto:PPC@point32health.org" TargetMode="External"/><Relationship Id="rId2" Type="http://schemas.openxmlformats.org/officeDocument/2006/relationships/hyperlink" Target="mailto:PPC@harvardpilgrim.org" TargetMode="Externa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mailto:HealthPlanPEC@mgb.org" TargetMode="Externa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mailto:Provider_Information_Dept@point32health.org" TargetMode="Externa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wellsense.org/" TargetMode="External"/><Relationship Id="rId2" Type="http://schemas.openxmlformats.org/officeDocument/2006/relationships/hyperlink" Target="mailto:providerprocessingcenter@wellsense.org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0814B6A3-5F3E-4909-8ED5-87FE8249226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 vert="horz" lIns="109728" tIns="109728" rIns="109728" bIns="91440" rtlCol="0" anchor="ctr">
            <a:normAutofit fontScale="90000"/>
          </a:bodyPr>
          <a:lstStyle/>
          <a:p>
            <a:pPr eaLnBrk="1" hangingPunct="1">
              <a:lnSpc>
                <a:spcPct val="90000"/>
              </a:lnSpc>
            </a:pPr>
            <a:br>
              <a:rPr lang="en-US" altLang="en-US" sz="2400" dirty="0"/>
            </a:br>
            <a:br>
              <a:rPr lang="en-US" altLang="en-US" sz="2400" dirty="0"/>
            </a:br>
            <a:br>
              <a:rPr lang="en-US" altLang="en-US" sz="2400" dirty="0"/>
            </a:br>
            <a:br>
              <a:rPr lang="en-US" altLang="en-US" sz="2400" dirty="0"/>
            </a:br>
            <a:br>
              <a:rPr lang="en-US" altLang="en-US" sz="2400" dirty="0"/>
            </a:br>
            <a:br>
              <a:rPr lang="en-US" altLang="en-US" sz="2400" dirty="0"/>
            </a:br>
            <a:br>
              <a:rPr lang="en-US" altLang="en-US" sz="2400" dirty="0"/>
            </a:br>
            <a:r>
              <a:rPr lang="en-US" altLang="en-US" sz="2900" cap="none" dirty="0">
                <a:latin typeface="Arial" panose="020B0604020202020204" pitchFamily="34" charset="0"/>
                <a:cs typeface="Arial" panose="020B0604020202020204" pitchFamily="34" charset="0"/>
              </a:rPr>
              <a:t>HealthCare Administrative Solutions, Inc.</a:t>
            </a:r>
            <a:br>
              <a:rPr lang="en-US" altLang="en-US" sz="2900" cap="none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en-US" sz="1800" cap="none" dirty="0">
                <a:latin typeface="Arial" panose="020B0604020202020204" pitchFamily="34" charset="0"/>
                <a:cs typeface="Arial" panose="020B0604020202020204" pitchFamily="34" charset="0"/>
              </a:rPr>
              <a:t>Participating Health Plan</a:t>
            </a:r>
            <a:br>
              <a:rPr lang="en-US" altLang="en-US" sz="1800" cap="none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en-US" sz="1800" cap="none" dirty="0">
                <a:latin typeface="Arial" panose="020B0604020202020204" pitchFamily="34" charset="0"/>
                <a:cs typeface="Arial" panose="020B0604020202020204" pitchFamily="34" charset="0"/>
              </a:rPr>
              <a:t>Contracting and Enrollment </a:t>
            </a:r>
            <a:br>
              <a:rPr lang="en-US" altLang="en-US" sz="1800" cap="none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en-US" sz="1800" cap="none" dirty="0">
                <a:latin typeface="Arial" panose="020B0604020202020204" pitchFamily="34" charset="0"/>
                <a:cs typeface="Arial" panose="020B0604020202020204" pitchFamily="34" charset="0"/>
              </a:rPr>
              <a:t>Required Documents Listing</a:t>
            </a:r>
            <a:b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US" altLang="en-US" sz="4000" dirty="0"/>
            </a:br>
            <a:r>
              <a:rPr lang="en-US" altLang="en-US" sz="2400" dirty="0"/>
              <a:t>                                                                                                                   								</a:t>
            </a:r>
            <a:r>
              <a:rPr lang="en-US" altLang="en-US" sz="1200" cap="none" dirty="0">
                <a:latin typeface="Arial" panose="020B0604020202020204" pitchFamily="34" charset="0"/>
                <a:cs typeface="Arial" panose="020B0604020202020204" pitchFamily="34" charset="0"/>
              </a:rPr>
              <a:t>April 2026</a:t>
            </a:r>
            <a:br>
              <a:rPr lang="en-US" altLang="en-US" sz="2400" dirty="0"/>
            </a:b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3239072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3904F0-DEB0-5C0D-5466-F721969C96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1005840"/>
            <a:ext cx="10013710" cy="779750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Important Notice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275B74-2143-103F-BCF8-6F6127458336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1371600" y="2054911"/>
            <a:ext cx="10013710" cy="4244921"/>
          </a:xfrm>
        </p:spPr>
        <p:txBody>
          <a:bodyPr/>
          <a:lstStyle/>
          <a:p>
            <a:pPr marL="0" indent="0" eaLnBrk="1" hangingPunct="1">
              <a:spcBef>
                <a:spcPts val="0"/>
              </a:spcBef>
              <a:spcAft>
                <a:spcPts val="0"/>
              </a:spcAft>
              <a:buFont typeface="Webdings" panose="05030102010509060703" pitchFamily="18" charset="2"/>
              <a:buNone/>
            </a:pPr>
            <a:endParaRPr lang="en-US" altLang="en-US" sz="2400" dirty="0">
              <a:latin typeface="Trebuchet MS" panose="020B0603020202020204" pitchFamily="34" charset="0"/>
            </a:endParaRPr>
          </a:p>
          <a:p>
            <a:pPr marL="0" indent="0" eaLnBrk="1" hangingPunct="1">
              <a:spcBef>
                <a:spcPts val="0"/>
              </a:spcBef>
              <a:spcAft>
                <a:spcPts val="0"/>
              </a:spcAft>
              <a:buFont typeface="Webdings" panose="05030102010509060703" pitchFamily="18" charset="2"/>
              <a:buNone/>
            </a:pP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As a service to providers, HCAS has created this document based on information provided to HCAS by each health plan.  </a:t>
            </a:r>
          </a:p>
          <a:p>
            <a:pPr marL="0" indent="0" eaLnBrk="1" hangingPunct="1">
              <a:spcBef>
                <a:spcPts val="0"/>
              </a:spcBef>
              <a:spcAft>
                <a:spcPts val="0"/>
              </a:spcAft>
              <a:buFont typeface="Webdings" panose="05030102010509060703" pitchFamily="18" charset="2"/>
              <a:buNone/>
            </a:pPr>
            <a:endParaRPr lang="en-US" alt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eaLnBrk="1" hangingPunct="1">
              <a:spcBef>
                <a:spcPts val="0"/>
              </a:spcBef>
              <a:spcAft>
                <a:spcPts val="0"/>
              </a:spcAft>
              <a:buFont typeface="Webdings" panose="05030102010509060703" pitchFamily="18" charset="2"/>
              <a:buNone/>
            </a:pP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Note: Health plan specific requirements are subject to change and may be updated from time to time. If a provider has any questions regarding a health plan’s specific requirements, please contact that health plan directly for further details.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30760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F8D465-8A4A-0371-DC0F-88F11B682E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1005840"/>
            <a:ext cx="10013710" cy="779750"/>
          </a:xfrm>
        </p:spPr>
        <p:txBody>
          <a:bodyPr/>
          <a:lstStyle/>
          <a:p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Contracting and Enrollment - Initials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BAB7D2-B021-F154-0F33-C8E6EE112BC5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2020823" y="2368296"/>
            <a:ext cx="4675251" cy="3621024"/>
          </a:xfrm>
          <a:ln w="38100">
            <a:solidFill>
              <a:schemeClr val="tx1"/>
            </a:solidFill>
          </a:ln>
        </p:spPr>
        <p:txBody>
          <a:bodyPr lIns="91440" tIns="457200" rIns="91440" bIns="457200">
            <a:normAutofit fontScale="32500" lnSpcReduction="20000"/>
          </a:bodyPr>
          <a:lstStyle/>
          <a:p>
            <a:r>
              <a:rPr lang="en-US" sz="6200" b="1" spc="0" dirty="0">
                <a:latin typeface="Arial" panose="020B0604020202020204" pitchFamily="34" charset="0"/>
                <a:cs typeface="Arial" panose="020B0604020202020204" pitchFamily="34" charset="0"/>
              </a:rPr>
              <a:t>Contracting and Enrollment– Blue Cross Blue Shield of Massachusetts 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en-US" sz="29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en-US" sz="29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4000" spc="0" dirty="0">
                <a:latin typeface="Arial" panose="020B0604020202020204" pitchFamily="34" charset="0"/>
                <a:cs typeface="Arial" panose="020B0604020202020204" pitchFamily="34" charset="0"/>
              </a:rPr>
              <a:t>Download the appropriate forms at </a:t>
            </a:r>
            <a:r>
              <a:rPr lang="en-US" sz="4000" spc="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www.bluecrossma.com</a:t>
            </a:r>
            <a:r>
              <a:rPr lang="en-US" sz="4000" spc="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spc="0" dirty="0">
                <a:latin typeface="Arial" panose="020B0604020202020204" pitchFamily="34" charset="0"/>
                <a:cs typeface="Arial" panose="020B0604020202020204" pitchFamily="34" charset="0"/>
              </a:rPr>
              <a:t>– click on Become a BCBSMA Provider.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en-US" sz="4000" spc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4000" spc="0" dirty="0">
                <a:latin typeface="Arial" panose="020B0604020202020204" pitchFamily="34" charset="0"/>
                <a:cs typeface="Arial" panose="020B0604020202020204" pitchFamily="34" charset="0"/>
              </a:rPr>
              <a:t>To learn more about the credentialing process and required documentation go to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4000" spc="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www.brainshark.com/bcbsma/credentialing</a:t>
            </a:r>
            <a:endParaRPr lang="en-US" sz="4000" spc="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3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endParaRPr lang="en-US" sz="1400" dirty="0">
              <a:latin typeface="Trebuchet MS" panose="020B0603020202020204" pitchFamily="34" charset="0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216D902-3A94-E8A8-8FE8-B8C2626BD6FD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7690104" y="2368296"/>
            <a:ext cx="3522849" cy="3621024"/>
          </a:xfrm>
          <a:ln w="38100"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Blue Cross Blue Shield of Massachusetts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Department Name: </a:t>
            </a:r>
            <a:r>
              <a:rPr kumimoji="0" lang="en-US" alt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Network Management and Credentialing Services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Phone: </a:t>
            </a:r>
            <a:r>
              <a:rPr kumimoji="0" lang="en-US" alt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1-800-316-2583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Fax:</a:t>
            </a:r>
            <a:r>
              <a:rPr kumimoji="0" lang="en-US" alt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1-617-246-4227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Email:</a:t>
            </a:r>
            <a:r>
              <a:rPr kumimoji="0" lang="en-US" alt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kumimoji="0" lang="en-US" alt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Networkmanagement@bcbsma.com</a:t>
            </a:r>
            <a:endParaRPr kumimoji="0" lang="en-US" altLang="en-US" sz="14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1400" dirty="0">
              <a:latin typeface="Trebuchet MS" panose="020B0603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2D76A6F-203A-6279-EA73-C3FDADB25F71}"/>
              </a:ext>
            </a:extLst>
          </p:cNvPr>
          <p:cNvSpPr txBox="1"/>
          <p:nvPr/>
        </p:nvSpPr>
        <p:spPr>
          <a:xfrm>
            <a:off x="3314700" y="1873529"/>
            <a:ext cx="234174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Plan Information</a:t>
            </a:r>
          </a:p>
          <a:p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(direct to plan)</a:t>
            </a:r>
          </a:p>
        </p:txBody>
      </p:sp>
    </p:spTree>
    <p:extLst>
      <p:ext uri="{BB962C8B-B14F-4D97-AF65-F5344CB8AC3E}">
        <p14:creationId xmlns:p14="http://schemas.microsoft.com/office/powerpoint/2010/main" val="7395162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82022D4-7A12-0CF8-10C6-546358B8CBE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F8F184-060C-D5C5-C12B-DEA976DEE4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1005840"/>
            <a:ext cx="10013710" cy="779750"/>
          </a:xfrm>
        </p:spPr>
        <p:txBody>
          <a:bodyPr/>
          <a:lstStyle/>
          <a:p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Contracting and Enrollment - Initials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5E0352-1ADB-5A63-98DE-0E4A1570B0AD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2020824" y="2368296"/>
            <a:ext cx="4361688" cy="3474720"/>
          </a:xfrm>
          <a:ln w="38100">
            <a:solidFill>
              <a:schemeClr val="tx1"/>
            </a:solidFill>
          </a:ln>
        </p:spPr>
        <p:txBody>
          <a:bodyPr lIns="91440" tIns="45720" rIns="91440" bIns="45720">
            <a:normAutofit/>
          </a:bodyPr>
          <a:lstStyle/>
          <a:p>
            <a:r>
              <a:rPr lang="en-US" sz="1600" dirty="0">
                <a:latin typeface="Trebuchet MS" panose="020B0603020202020204" pitchFamily="34" charset="0"/>
              </a:rPr>
              <a:t> </a:t>
            </a:r>
          </a:p>
          <a:p>
            <a:endParaRPr lang="en-US" sz="1400" dirty="0">
              <a:latin typeface="Trebuchet MS" panose="020B0603020202020204" pitchFamily="34" charset="0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D0463E1-44DD-0244-C157-503FE8D541D9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7690104" y="2364867"/>
            <a:ext cx="3522849" cy="3623052"/>
          </a:xfrm>
          <a:ln w="38100">
            <a:solidFill>
              <a:schemeClr val="tx1"/>
            </a:solidFill>
          </a:ln>
        </p:spPr>
        <p:txBody>
          <a:bodyPr>
            <a:normAutofit fontScale="85000" lnSpcReduction="20000"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Fallon Health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2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5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Mailing Address: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5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Network Development &amp; Management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5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1 Mercantile Street, Suite 400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5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Worcester,  MA  01608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5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5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Fax: </a:t>
            </a:r>
            <a:r>
              <a:rPr kumimoji="0" lang="en-US" altLang="en-US" sz="15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1-508-368-9902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5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5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Provider Services: </a:t>
            </a:r>
            <a:r>
              <a:rPr kumimoji="0" lang="en-US" altLang="en-US" sz="15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1-866-275-3247,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5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Option 4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5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5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Email:</a:t>
            </a:r>
            <a:r>
              <a:rPr kumimoji="0" lang="en-US" altLang="en-US" sz="15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kumimoji="0" lang="en-US" altLang="en-US" sz="15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AskFCHP@Fallonhealth.org</a:t>
            </a:r>
            <a:endParaRPr lang="en-US" sz="15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645E2F7-FF44-B40A-F24F-BF2712A55646}"/>
              </a:ext>
            </a:extLst>
          </p:cNvPr>
          <p:cNvSpPr txBox="1"/>
          <p:nvPr/>
        </p:nvSpPr>
        <p:spPr>
          <a:xfrm>
            <a:off x="3298739" y="1841647"/>
            <a:ext cx="24063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Plan Information</a:t>
            </a:r>
          </a:p>
          <a:p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(direct to plan)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B58AF8B-5B19-D6EB-6273-F1E7C9FC5AE9}"/>
              </a:ext>
            </a:extLst>
          </p:cNvPr>
          <p:cNvSpPr txBox="1"/>
          <p:nvPr/>
        </p:nvSpPr>
        <p:spPr>
          <a:xfrm>
            <a:off x="7690105" y="6136923"/>
            <a:ext cx="2429782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R= Required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CR = Conditionally Required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O=Optional</a:t>
            </a:r>
          </a:p>
        </p:txBody>
      </p:sp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6BCAEA60-A318-7CB9-5E3A-28D4DF0BBD3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76552545"/>
              </p:ext>
            </p:extLst>
          </p:nvPr>
        </p:nvGraphicFramePr>
        <p:xfrm>
          <a:off x="1988192" y="2364867"/>
          <a:ext cx="4390263" cy="3442714"/>
        </p:xfrm>
        <a:graphic>
          <a:graphicData uri="http://schemas.openxmlformats.org/drawingml/2006/table">
            <a:tbl>
              <a:tblPr firstRow="1" bandRow="1">
                <a:tableStyleId>{8A107856-5554-42FB-B03E-39F5DBC370BA}</a:tableStyleId>
              </a:tblPr>
              <a:tblGrid>
                <a:gridCol w="3907795">
                  <a:extLst>
                    <a:ext uri="{9D8B030D-6E8A-4147-A177-3AD203B41FA5}">
                      <a16:colId xmlns:a16="http://schemas.microsoft.com/office/drawing/2014/main" val="1935452673"/>
                    </a:ext>
                  </a:extLst>
                </a:gridCol>
                <a:gridCol w="482468">
                  <a:extLst>
                    <a:ext uri="{9D8B030D-6E8A-4147-A177-3AD203B41FA5}">
                      <a16:colId xmlns:a16="http://schemas.microsoft.com/office/drawing/2014/main" val="3026231398"/>
                    </a:ext>
                  </a:extLst>
                </a:gridCol>
              </a:tblGrid>
              <a:tr h="72163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D40139"/>
                        </a:buClr>
                        <a:buSzPct val="80000"/>
                        <a:buFont typeface="Webdings" panose="05030102010509060703" pitchFamily="18" charset="2"/>
                        <a:defRPr sz="20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rgbClr val="D40139"/>
                        </a:buClr>
                        <a:buSzPct val="100000"/>
                        <a:buFont typeface="Wingdings" panose="05000000000000000000" pitchFamily="2" charset="2"/>
                        <a:defRPr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D40139"/>
                        </a:buClr>
                        <a:buSzPct val="80000"/>
                        <a:buFont typeface="Webdings" panose="05030102010509060703" pitchFamily="18" charset="2"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Contracting &amp; Enrollment Attachments – Fallon Health</a:t>
                      </a:r>
                    </a:p>
                  </a:txBody>
                  <a:tcPr marT="45706" marB="45706" horzOverflow="overflow"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D40139"/>
                        </a:buClr>
                        <a:buSzPct val="80000"/>
                        <a:buFont typeface="Webdings" panose="05030102010509060703" pitchFamily="18" charset="2"/>
                        <a:defRPr sz="20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rgbClr val="D40139"/>
                        </a:buClr>
                        <a:buSzPct val="100000"/>
                        <a:buFont typeface="Wingdings" panose="05000000000000000000" pitchFamily="2" charset="2"/>
                        <a:defRPr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D40139"/>
                        </a:buClr>
                        <a:buSzPct val="80000"/>
                        <a:buFont typeface="Webdings" panose="05030102010509060703" pitchFamily="18" charset="2"/>
                        <a:buNone/>
                        <a:tabLst/>
                      </a:pPr>
                      <a:endParaRPr kumimoji="0" lang="en-US" alt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06" marB="45706" horzOverflow="overflow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02862913"/>
                  </a:ext>
                </a:extLst>
              </a:tr>
              <a:tr h="400491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D40139"/>
                        </a:buClr>
                        <a:buSzPct val="80000"/>
                        <a:buFont typeface="Webdings" panose="05030102010509060703" pitchFamily="18" charset="2"/>
                        <a:defRPr sz="20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rgbClr val="D40139"/>
                        </a:buClr>
                        <a:buSzPct val="100000"/>
                        <a:buFont typeface="Wingdings" panose="05000000000000000000" pitchFamily="2" charset="2"/>
                        <a:defRPr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D40139"/>
                        </a:buClr>
                        <a:buSzPct val="80000"/>
                        <a:buFont typeface="Webdings" panose="05030102010509060703" pitchFamily="18" charset="2"/>
                        <a:buNone/>
                        <a:tabLst/>
                      </a:pPr>
                      <a:r>
                        <a:rPr kumimoji="0" lang="en-US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Provider Contract</a:t>
                      </a:r>
                    </a:p>
                  </a:txBody>
                  <a:tcPr marT="45706" marB="45706" horzOverflow="overflow"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D40139"/>
                        </a:buClr>
                        <a:buSzPct val="80000"/>
                        <a:buFont typeface="Webdings" panose="05030102010509060703" pitchFamily="18" charset="2"/>
                        <a:defRPr sz="20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rgbClr val="D40139"/>
                        </a:buClr>
                        <a:buSzPct val="100000"/>
                        <a:buFont typeface="Wingdings" panose="05000000000000000000" pitchFamily="2" charset="2"/>
                        <a:defRPr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D40139"/>
                        </a:buClr>
                        <a:buSzPct val="80000"/>
                        <a:buFont typeface="Webdings" panose="05030102010509060703" pitchFamily="18" charset="2"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</a:t>
                      </a:r>
                    </a:p>
                  </a:txBody>
                  <a:tcPr marT="45706" marB="45706" horzOverflow="overflow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58854676"/>
                  </a:ext>
                </a:extLst>
              </a:tr>
              <a:tr h="400491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D40139"/>
                        </a:buClr>
                        <a:buSzPct val="80000"/>
                        <a:buFont typeface="Webdings" panose="05030102010509060703" pitchFamily="18" charset="2"/>
                        <a:defRPr sz="20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rgbClr val="D40139"/>
                        </a:buClr>
                        <a:buSzPct val="100000"/>
                        <a:buFont typeface="Wingdings" panose="05000000000000000000" pitchFamily="2" charset="2"/>
                        <a:defRPr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D40139"/>
                        </a:buClr>
                        <a:buSzPct val="80000"/>
                        <a:buFont typeface="Webdings" panose="05030102010509060703" pitchFamily="18" charset="2"/>
                        <a:buNone/>
                        <a:tabLst/>
                      </a:pPr>
                      <a:r>
                        <a:rPr kumimoji="0" lang="en-US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Provider Participation Agreement</a:t>
                      </a:r>
                    </a:p>
                  </a:txBody>
                  <a:tcPr marT="45706" marB="45706" horzOverflow="overflow"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D40139"/>
                        </a:buClr>
                        <a:buSzPct val="80000"/>
                        <a:buFont typeface="Webdings" panose="05030102010509060703" pitchFamily="18" charset="2"/>
                        <a:defRPr sz="20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rgbClr val="D40139"/>
                        </a:buClr>
                        <a:buSzPct val="100000"/>
                        <a:buFont typeface="Wingdings" panose="05000000000000000000" pitchFamily="2" charset="2"/>
                        <a:defRPr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D40139"/>
                        </a:buClr>
                        <a:buSzPct val="80000"/>
                        <a:buFont typeface="Webdings" panose="05030102010509060703" pitchFamily="18" charset="2"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</a:t>
                      </a:r>
                    </a:p>
                  </a:txBody>
                  <a:tcPr marT="45706" marB="45706" horzOverflow="overflow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74477717"/>
                  </a:ext>
                </a:extLst>
              </a:tr>
              <a:tr h="400491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D40139"/>
                        </a:buClr>
                        <a:buSzPct val="80000"/>
                        <a:buFont typeface="Webdings" panose="05030102010509060703" pitchFamily="18" charset="2"/>
                        <a:defRPr sz="20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rgbClr val="D40139"/>
                        </a:buClr>
                        <a:buSzPct val="100000"/>
                        <a:buFont typeface="Wingdings" panose="05000000000000000000" pitchFamily="2" charset="2"/>
                        <a:defRPr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D40139"/>
                        </a:buClr>
                        <a:buSzPct val="80000"/>
                        <a:buFont typeface="Webdings" panose="05030102010509060703" pitchFamily="18" charset="2"/>
                        <a:buNone/>
                        <a:tabLst/>
                      </a:pPr>
                      <a:r>
                        <a:rPr kumimoji="0" lang="en-US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W-9 Form</a:t>
                      </a:r>
                    </a:p>
                  </a:txBody>
                  <a:tcPr marT="45706" marB="45706" horzOverflow="overflow"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D40139"/>
                        </a:buClr>
                        <a:buSzPct val="80000"/>
                        <a:buFont typeface="Webdings" panose="05030102010509060703" pitchFamily="18" charset="2"/>
                        <a:defRPr sz="20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rgbClr val="D40139"/>
                        </a:buClr>
                        <a:buSzPct val="100000"/>
                        <a:buFont typeface="Wingdings" panose="05000000000000000000" pitchFamily="2" charset="2"/>
                        <a:defRPr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D40139"/>
                        </a:buClr>
                        <a:buSzPct val="80000"/>
                        <a:buFont typeface="Webdings" panose="05030102010509060703" pitchFamily="18" charset="2"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</a:t>
                      </a:r>
                    </a:p>
                  </a:txBody>
                  <a:tcPr marT="45706" marB="45706" horzOverflow="overflow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68312259"/>
                  </a:ext>
                </a:extLst>
              </a:tr>
              <a:tr h="400491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D40139"/>
                        </a:buClr>
                        <a:buSzPct val="80000"/>
                        <a:buFont typeface="Webdings" panose="05030102010509060703" pitchFamily="18" charset="2"/>
                        <a:defRPr sz="20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rgbClr val="D40139"/>
                        </a:buClr>
                        <a:buSzPct val="100000"/>
                        <a:buFont typeface="Wingdings" panose="05000000000000000000" pitchFamily="2" charset="2"/>
                        <a:defRPr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D40139"/>
                        </a:buClr>
                        <a:buSzPct val="80000"/>
                        <a:buFont typeface="Webdings" panose="05030102010509060703" pitchFamily="18" charset="2"/>
                        <a:buNone/>
                        <a:tabLst/>
                      </a:pPr>
                      <a:r>
                        <a:rPr kumimoji="0" lang="en-US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Enrollment Form</a:t>
                      </a:r>
                    </a:p>
                  </a:txBody>
                  <a:tcPr marT="45706" marB="45706" horzOverflow="overflow"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D40139"/>
                        </a:buClr>
                        <a:buSzPct val="80000"/>
                        <a:buFont typeface="Webdings" panose="05030102010509060703" pitchFamily="18" charset="2"/>
                        <a:defRPr sz="20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rgbClr val="D40139"/>
                        </a:buClr>
                        <a:buSzPct val="100000"/>
                        <a:buFont typeface="Wingdings" panose="05000000000000000000" pitchFamily="2" charset="2"/>
                        <a:defRPr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D40139"/>
                        </a:buClr>
                        <a:buSzPct val="80000"/>
                        <a:buFont typeface="Webdings" panose="05030102010509060703" pitchFamily="18" charset="2"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</a:t>
                      </a:r>
                    </a:p>
                  </a:txBody>
                  <a:tcPr marT="45706" marB="45706" horzOverflow="overflow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49515636"/>
                  </a:ext>
                </a:extLst>
              </a:tr>
              <a:tr h="55956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D40139"/>
                        </a:buClr>
                        <a:buSzPct val="80000"/>
                        <a:buFont typeface="Webdings" panose="05030102010509060703" pitchFamily="18" charset="2"/>
                        <a:defRPr sz="20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rgbClr val="D40139"/>
                        </a:buClr>
                        <a:buSzPct val="100000"/>
                        <a:buFont typeface="Wingdings" panose="05000000000000000000" pitchFamily="2" charset="2"/>
                        <a:defRPr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D40139"/>
                        </a:buClr>
                        <a:buSzPct val="80000"/>
                        <a:buFont typeface="Webdings" panose="05030102010509060703" pitchFamily="18" charset="2"/>
                        <a:buNone/>
                        <a:tabLst/>
                      </a:pPr>
                      <a:endParaRPr kumimoji="0" lang="en-US" alt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06" marB="45706" horzOverflow="overflow"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D40139"/>
                        </a:buClr>
                        <a:buSzPct val="80000"/>
                        <a:buFont typeface="Webdings" panose="05030102010509060703" pitchFamily="18" charset="2"/>
                        <a:defRPr sz="20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rgbClr val="D40139"/>
                        </a:buClr>
                        <a:buSzPct val="100000"/>
                        <a:buFont typeface="Wingdings" panose="05000000000000000000" pitchFamily="2" charset="2"/>
                        <a:defRPr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D40139"/>
                        </a:buClr>
                        <a:buSzPct val="80000"/>
                        <a:buFont typeface="Webdings" panose="05030102010509060703" pitchFamily="18" charset="2"/>
                        <a:buNone/>
                        <a:tabLst/>
                      </a:pPr>
                      <a:endParaRPr kumimoji="0" lang="en-US" altLang="en-US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06" marB="45706" horzOverflow="overflow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66538061"/>
                  </a:ext>
                </a:extLst>
              </a:tr>
              <a:tr h="55956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D40139"/>
                        </a:buClr>
                        <a:buSzPct val="80000"/>
                        <a:buFont typeface="Webdings" panose="05030102010509060703" pitchFamily="18" charset="2"/>
                        <a:defRPr sz="20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rgbClr val="D40139"/>
                        </a:buClr>
                        <a:buSzPct val="100000"/>
                        <a:buFont typeface="Wingdings" panose="05000000000000000000" pitchFamily="2" charset="2"/>
                        <a:defRPr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D40139"/>
                        </a:buClr>
                        <a:buSzPct val="80000"/>
                        <a:buFont typeface="Webdings" panose="05030102010509060703" pitchFamily="18" charset="2"/>
                        <a:buNone/>
                        <a:tabLst/>
                      </a:pPr>
                      <a:endParaRPr kumimoji="0" lang="en-US" alt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06" marB="45706" horzOverflow="overflow"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D40139"/>
                        </a:buClr>
                        <a:buSzPct val="80000"/>
                        <a:buFont typeface="Webdings" panose="05030102010509060703" pitchFamily="18" charset="2"/>
                        <a:defRPr sz="20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rgbClr val="D40139"/>
                        </a:buClr>
                        <a:buSzPct val="100000"/>
                        <a:buFont typeface="Wingdings" panose="05000000000000000000" pitchFamily="2" charset="2"/>
                        <a:defRPr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D40139"/>
                        </a:buClr>
                        <a:buSzPct val="80000"/>
                        <a:buFont typeface="Webdings" panose="05030102010509060703" pitchFamily="18" charset="2"/>
                        <a:buNone/>
                        <a:tabLst/>
                      </a:pPr>
                      <a:endParaRPr kumimoji="0" lang="en-US" altLang="en-US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06" marB="45706" horzOverflow="overflow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9209329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276704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E40AA4C-FE1A-E1D1-9080-31441CE08DF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6727B6-0D72-1429-314C-F186BFB275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1005840"/>
            <a:ext cx="10013710" cy="779750"/>
          </a:xfrm>
        </p:spPr>
        <p:txBody>
          <a:bodyPr/>
          <a:lstStyle/>
          <a:p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Contracting and Enrollment - Initials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49E6E1-9464-381C-31AC-FF27F2CEB966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2008846" y="2377440"/>
            <a:ext cx="4361688" cy="3657600"/>
          </a:xfrm>
          <a:ln w="12700">
            <a:noFill/>
          </a:ln>
        </p:spPr>
        <p:txBody>
          <a:bodyPr lIns="91440" tIns="457200" rIns="91440" bIns="457200">
            <a:normAutofit/>
          </a:bodyPr>
          <a:lstStyle/>
          <a:p>
            <a:r>
              <a:rPr lang="en-US" sz="1600" dirty="0">
                <a:latin typeface="Trebuchet MS" panose="020B0603020202020204" pitchFamily="34" charset="0"/>
              </a:rPr>
              <a:t> </a:t>
            </a:r>
          </a:p>
          <a:p>
            <a:endParaRPr lang="en-US" sz="1400" dirty="0">
              <a:latin typeface="Trebuchet MS" panose="020B0603020202020204" pitchFamily="34" charset="0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0F33E01-9AE2-D365-690F-4BC0E8838892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7690105" y="2368296"/>
            <a:ext cx="3522849" cy="3490765"/>
          </a:xfrm>
          <a:ln w="38100"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Harvard Pilgrim Health Care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20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20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Attn: Provider Processing Center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Fax:</a:t>
            </a:r>
            <a:r>
              <a:rPr kumimoji="0" lang="en-US" alt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1-866-884-3843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Submit your application documents by email to: </a:t>
            </a:r>
            <a:r>
              <a:rPr kumimoji="0" lang="en-US" alt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PPC</a:t>
            </a:r>
            <a:r>
              <a:rPr kumimoji="0" lang="en-US" alt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@point32health.org</a:t>
            </a:r>
            <a:endParaRPr kumimoji="0" lang="en-US" altLang="en-US" sz="14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1400" dirty="0">
              <a:latin typeface="Trebuchet MS" panose="020B0603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0024926-57CF-54D9-AF85-E97268B32DE6}"/>
              </a:ext>
            </a:extLst>
          </p:cNvPr>
          <p:cNvSpPr txBox="1"/>
          <p:nvPr/>
        </p:nvSpPr>
        <p:spPr>
          <a:xfrm>
            <a:off x="3295650" y="1815859"/>
            <a:ext cx="22495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Plan Information</a:t>
            </a:r>
          </a:p>
          <a:p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(direct to plan)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1CF0CDB-E15C-55DE-02C5-C88F83391691}"/>
              </a:ext>
            </a:extLst>
          </p:cNvPr>
          <p:cNvSpPr txBox="1"/>
          <p:nvPr/>
        </p:nvSpPr>
        <p:spPr>
          <a:xfrm>
            <a:off x="7690105" y="6136923"/>
            <a:ext cx="2429782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R= Required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CR = Conditionally Required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O=Optional</a:t>
            </a:r>
          </a:p>
        </p:txBody>
      </p:sp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0D6DA772-07DF-CAD4-5670-4F16ECA03F0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55653432"/>
              </p:ext>
            </p:extLst>
          </p:nvPr>
        </p:nvGraphicFramePr>
        <p:xfrm>
          <a:off x="2039025" y="2368296"/>
          <a:ext cx="4378205" cy="3490765"/>
        </p:xfrm>
        <a:graphic>
          <a:graphicData uri="http://schemas.openxmlformats.org/drawingml/2006/table">
            <a:tbl>
              <a:tblPr firstRow="1" bandRow="1">
                <a:tableStyleId>{8A107856-5554-42FB-B03E-39F5DBC370BA}</a:tableStyleId>
              </a:tblPr>
              <a:tblGrid>
                <a:gridCol w="4006730">
                  <a:extLst>
                    <a:ext uri="{9D8B030D-6E8A-4147-A177-3AD203B41FA5}">
                      <a16:colId xmlns:a16="http://schemas.microsoft.com/office/drawing/2014/main" val="417226228"/>
                    </a:ext>
                  </a:extLst>
                </a:gridCol>
                <a:gridCol w="371475">
                  <a:extLst>
                    <a:ext uri="{9D8B030D-6E8A-4147-A177-3AD203B41FA5}">
                      <a16:colId xmlns:a16="http://schemas.microsoft.com/office/drawing/2014/main" val="2152231797"/>
                    </a:ext>
                  </a:extLst>
                </a:gridCol>
              </a:tblGrid>
              <a:tr h="1200752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D40139"/>
                        </a:buClr>
                        <a:buSzPct val="80000"/>
                        <a:buFont typeface="Webdings" panose="05030102010509060703" pitchFamily="18" charset="2"/>
                        <a:defRPr sz="20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rgbClr val="D40139"/>
                        </a:buClr>
                        <a:buSzPct val="100000"/>
                        <a:buFont typeface="Wingdings" panose="05000000000000000000" pitchFamily="2" charset="2"/>
                        <a:defRPr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D40139"/>
                        </a:buClr>
                        <a:buSzPct val="80000"/>
                        <a:buFont typeface="Webdings" panose="05030102010509060703" pitchFamily="18" charset="2"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Contracting &amp; Enrollment Attachments –  Harvard Pilgrim Health Care</a:t>
                      </a:r>
                    </a:p>
                  </a:txBody>
                  <a:tcPr marT="45722" marB="45722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D40139"/>
                        </a:buClr>
                        <a:buSzPct val="80000"/>
                        <a:buFont typeface="Webdings" panose="05030102010509060703" pitchFamily="18" charset="2"/>
                        <a:defRPr sz="20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rgbClr val="D40139"/>
                        </a:buClr>
                        <a:buSzPct val="100000"/>
                        <a:buFont typeface="Wingdings" panose="05000000000000000000" pitchFamily="2" charset="2"/>
                        <a:defRPr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D40139"/>
                        </a:buClr>
                        <a:buSzPct val="80000"/>
                        <a:buFont typeface="Webdings" panose="05030102010509060703" pitchFamily="18" charset="2"/>
                        <a:buNone/>
                        <a:tabLst/>
                      </a:pPr>
                      <a:endParaRPr kumimoji="0" lang="en-US" alt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2" marB="45722" horzOverflow="overflow"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73250384"/>
                  </a:ext>
                </a:extLst>
              </a:tr>
              <a:tr h="38185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D40139"/>
                        </a:buClr>
                        <a:buSzPct val="80000"/>
                        <a:buFont typeface="Webdings" panose="05030102010509060703" pitchFamily="18" charset="2"/>
                        <a:defRPr sz="20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rgbClr val="D40139"/>
                        </a:buClr>
                        <a:buSzPct val="100000"/>
                        <a:buFont typeface="Wingdings" panose="05000000000000000000" pitchFamily="2" charset="2"/>
                        <a:defRPr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D40139"/>
                        </a:buClr>
                        <a:buSzPct val="80000"/>
                        <a:buFont typeface="Webdings" panose="05030102010509060703" pitchFamily="18" charset="2"/>
                        <a:buNone/>
                        <a:tabLst/>
                      </a:pPr>
                      <a:r>
                        <a:rPr kumimoji="0" lang="en-US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Letter of Intent</a:t>
                      </a:r>
                    </a:p>
                  </a:txBody>
                  <a:tcPr marT="45722" marB="45722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D40139"/>
                        </a:buClr>
                        <a:buSzPct val="80000"/>
                        <a:buFont typeface="Webdings" panose="05030102010509060703" pitchFamily="18" charset="2"/>
                        <a:defRPr sz="20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rgbClr val="D40139"/>
                        </a:buClr>
                        <a:buSzPct val="100000"/>
                        <a:buFont typeface="Wingdings" panose="05000000000000000000" pitchFamily="2" charset="2"/>
                        <a:defRPr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D40139"/>
                        </a:buClr>
                        <a:buSzPct val="80000"/>
                        <a:buFont typeface="Webdings" panose="05030102010509060703" pitchFamily="18" charset="2"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</a:t>
                      </a:r>
                    </a:p>
                  </a:txBody>
                  <a:tcPr marT="45722" marB="45722" horzOverflow="overflow"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02129404"/>
                  </a:ext>
                </a:extLst>
              </a:tr>
              <a:tr h="347837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D40139"/>
                        </a:buClr>
                        <a:buSzPct val="80000"/>
                        <a:buFont typeface="Webdings" panose="05030102010509060703" pitchFamily="18" charset="2"/>
                        <a:defRPr sz="20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rgbClr val="D40139"/>
                        </a:buClr>
                        <a:buSzPct val="100000"/>
                        <a:buFont typeface="Wingdings" panose="05000000000000000000" pitchFamily="2" charset="2"/>
                        <a:defRPr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D40139"/>
                        </a:buClr>
                        <a:buSzPct val="80000"/>
                        <a:buFont typeface="Webdings" panose="05030102010509060703" pitchFamily="18" charset="2"/>
                        <a:buNone/>
                        <a:tabLst/>
                      </a:pPr>
                      <a:r>
                        <a:rPr kumimoji="0" lang="en-US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W-9 Form</a:t>
                      </a:r>
                    </a:p>
                  </a:txBody>
                  <a:tcPr marT="45722" marB="45722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D40139"/>
                        </a:buClr>
                        <a:buSzPct val="80000"/>
                        <a:buFont typeface="Webdings" panose="05030102010509060703" pitchFamily="18" charset="2"/>
                        <a:defRPr sz="20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rgbClr val="D40139"/>
                        </a:buClr>
                        <a:buSzPct val="100000"/>
                        <a:buFont typeface="Wingdings" panose="05000000000000000000" pitchFamily="2" charset="2"/>
                        <a:defRPr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D40139"/>
                        </a:buClr>
                        <a:buSzPct val="80000"/>
                        <a:buFont typeface="Webdings" panose="05030102010509060703" pitchFamily="18" charset="2"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</a:t>
                      </a:r>
                    </a:p>
                  </a:txBody>
                  <a:tcPr marT="45722" marB="45722" horzOverflow="overflow"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1884283"/>
                  </a:ext>
                </a:extLst>
              </a:tr>
              <a:tr h="347837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D40139"/>
                        </a:buClr>
                        <a:buSzPct val="80000"/>
                        <a:buFont typeface="Webdings" panose="05030102010509060703" pitchFamily="18" charset="2"/>
                        <a:defRPr sz="20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rgbClr val="D40139"/>
                        </a:buClr>
                        <a:buSzPct val="100000"/>
                        <a:buFont typeface="Wingdings" panose="05000000000000000000" pitchFamily="2" charset="2"/>
                        <a:defRPr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D40139"/>
                        </a:buClr>
                        <a:buSzPct val="80000"/>
                        <a:buFont typeface="Webdings" panose="05030102010509060703" pitchFamily="18" charset="2"/>
                        <a:buNone/>
                        <a:tabLst/>
                      </a:pPr>
                      <a:r>
                        <a:rPr kumimoji="0" lang="en-US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HCAS Provider Enrollment Form</a:t>
                      </a:r>
                    </a:p>
                  </a:txBody>
                  <a:tcPr marT="45722" marB="45722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D40139"/>
                        </a:buClr>
                        <a:buSzPct val="80000"/>
                        <a:buFont typeface="Webdings" panose="05030102010509060703" pitchFamily="18" charset="2"/>
                        <a:defRPr sz="20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rgbClr val="D40139"/>
                        </a:buClr>
                        <a:buSzPct val="100000"/>
                        <a:buFont typeface="Wingdings" panose="05000000000000000000" pitchFamily="2" charset="2"/>
                        <a:defRPr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D40139"/>
                        </a:buClr>
                        <a:buSzPct val="80000"/>
                        <a:buFont typeface="Webdings" panose="05030102010509060703" pitchFamily="18" charset="2"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</a:t>
                      </a:r>
                    </a:p>
                  </a:txBody>
                  <a:tcPr marT="45722" marB="45722" horzOverflow="overflow"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20104562"/>
                  </a:ext>
                </a:extLst>
              </a:tr>
              <a:tr h="404163">
                <a:tc>
                  <a:txBody>
                    <a:bodyPr/>
                    <a:lstStyle/>
                    <a:p>
                      <a:endParaRPr lang="en-US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50520168"/>
                  </a:ext>
                </a:extLst>
              </a:tr>
              <a:tr h="404163">
                <a:tc>
                  <a:txBody>
                    <a:bodyPr/>
                    <a:lstStyle/>
                    <a:p>
                      <a:endParaRPr lang="en-US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43219299"/>
                  </a:ext>
                </a:extLst>
              </a:tr>
              <a:tr h="404163">
                <a:tc>
                  <a:txBody>
                    <a:bodyPr/>
                    <a:lstStyle/>
                    <a:p>
                      <a:endParaRPr lang="en-US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8864906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554798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57D6E2E-5211-8CF9-9671-E715BEA7085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04A691-0E79-9565-D7CF-1A06D9EEAF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1005840"/>
            <a:ext cx="10013710" cy="779750"/>
          </a:xfrm>
        </p:spPr>
        <p:txBody>
          <a:bodyPr/>
          <a:lstStyle/>
          <a:p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Contracting and Enrollment - Initials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9E3291-B6EC-DDA1-320B-48619C131CE8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1371600" y="2426730"/>
            <a:ext cx="6317381" cy="4244921"/>
          </a:xfrm>
          <a:ln w="12700">
            <a:noFill/>
          </a:ln>
        </p:spPr>
        <p:txBody>
          <a:bodyPr>
            <a:normAutofit/>
          </a:bodyPr>
          <a:lstStyle/>
          <a:p>
            <a:r>
              <a:rPr lang="en-US" sz="1600" dirty="0">
                <a:latin typeface="Trebuchet MS" panose="020B0603020202020204" pitchFamily="34" charset="0"/>
              </a:rPr>
              <a:t> </a:t>
            </a:r>
          </a:p>
          <a:p>
            <a:endParaRPr lang="en-US" sz="1400" dirty="0">
              <a:latin typeface="Trebuchet MS" panose="020B0603020202020204" pitchFamily="34" charset="0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1C36B7F-B325-08AE-6063-B951E255780B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7690104" y="2368296"/>
            <a:ext cx="3522849" cy="3623051"/>
          </a:xfrm>
          <a:ln w="38100"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2000" b="1" spc="0" dirty="0">
                <a:latin typeface="Arial" panose="020B0604020202020204" pitchFamily="34" charset="0"/>
                <a:cs typeface="Arial" panose="020B0604020202020204" pitchFamily="34" charset="0"/>
              </a:rPr>
              <a:t>Health New England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1400" spc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1400" spc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400" spc="0" dirty="0">
                <a:latin typeface="Arial" panose="020B0604020202020204" pitchFamily="34" charset="0"/>
                <a:cs typeface="Arial" panose="020B0604020202020204" pitchFamily="34" charset="0"/>
              </a:rPr>
              <a:t>Mailing Address: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400" spc="0" dirty="0">
                <a:latin typeface="Arial" panose="020B0604020202020204" pitchFamily="34" charset="0"/>
                <a:cs typeface="Arial" panose="020B0604020202020204" pitchFamily="34" charset="0"/>
              </a:rPr>
              <a:t>Provider Contracting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400" spc="0" dirty="0">
                <a:latin typeface="Arial" panose="020B0604020202020204" pitchFamily="34" charset="0"/>
                <a:cs typeface="Arial" panose="020B0604020202020204" pitchFamily="34" charset="0"/>
              </a:rPr>
              <a:t>One Monarch Place, Suite 1500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400" spc="0" dirty="0">
                <a:latin typeface="Arial" panose="020B0604020202020204" pitchFamily="34" charset="0"/>
                <a:cs typeface="Arial" panose="020B0604020202020204" pitchFamily="34" charset="0"/>
              </a:rPr>
              <a:t>Springfield, MA 01144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1400" spc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400" spc="0" dirty="0">
                <a:latin typeface="Arial" panose="020B0604020202020204" pitchFamily="34" charset="0"/>
                <a:cs typeface="Arial" panose="020B0604020202020204" pitchFamily="34" charset="0"/>
              </a:rPr>
              <a:t>Fax: 1-413-233-3175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1400" dirty="0">
              <a:latin typeface="Trebuchet MS" panose="020B0603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7355732-5A66-3B30-EB57-0BB98E2BA99D}"/>
              </a:ext>
            </a:extLst>
          </p:cNvPr>
          <p:cNvSpPr txBox="1"/>
          <p:nvPr/>
        </p:nvSpPr>
        <p:spPr>
          <a:xfrm>
            <a:off x="3352800" y="1844024"/>
            <a:ext cx="238258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Plan Information</a:t>
            </a:r>
          </a:p>
          <a:p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(direct to plan)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7ADD8C4-6EE4-E826-CE9C-F84D24BC94D6}"/>
              </a:ext>
            </a:extLst>
          </p:cNvPr>
          <p:cNvSpPr txBox="1"/>
          <p:nvPr/>
        </p:nvSpPr>
        <p:spPr>
          <a:xfrm>
            <a:off x="7688981" y="6136923"/>
            <a:ext cx="2430905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R= Required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CR = Conditionally Required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O=Optional</a:t>
            </a:r>
          </a:p>
        </p:txBody>
      </p:sp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4D6C420F-7516-7669-0460-B3CC29276BD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54739730"/>
              </p:ext>
            </p:extLst>
          </p:nvPr>
        </p:nvGraphicFramePr>
        <p:xfrm>
          <a:off x="2028825" y="2368296"/>
          <a:ext cx="4349630" cy="3623050"/>
        </p:xfrm>
        <a:graphic>
          <a:graphicData uri="http://schemas.openxmlformats.org/drawingml/2006/table">
            <a:tbl>
              <a:tblPr firstRow="1" bandRow="1">
                <a:tableStyleId>{8A107856-5554-42FB-B03E-39F5DBC370BA}</a:tableStyleId>
              </a:tblPr>
              <a:tblGrid>
                <a:gridCol w="3978155">
                  <a:extLst>
                    <a:ext uri="{9D8B030D-6E8A-4147-A177-3AD203B41FA5}">
                      <a16:colId xmlns:a16="http://schemas.microsoft.com/office/drawing/2014/main" val="417226228"/>
                    </a:ext>
                  </a:extLst>
                </a:gridCol>
                <a:gridCol w="371475">
                  <a:extLst>
                    <a:ext uri="{9D8B030D-6E8A-4147-A177-3AD203B41FA5}">
                      <a16:colId xmlns:a16="http://schemas.microsoft.com/office/drawing/2014/main" val="2152231797"/>
                    </a:ext>
                  </a:extLst>
                </a:gridCol>
              </a:tblGrid>
              <a:tr h="110362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D40139"/>
                        </a:buClr>
                        <a:buSzPct val="80000"/>
                        <a:buFont typeface="Webdings" panose="05030102010509060703" pitchFamily="18" charset="2"/>
                        <a:defRPr sz="20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rgbClr val="D40139"/>
                        </a:buClr>
                        <a:buSzPct val="100000"/>
                        <a:buFont typeface="Wingdings" panose="05000000000000000000" pitchFamily="2" charset="2"/>
                        <a:defRPr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D40139"/>
                        </a:buClr>
                        <a:buSzPct val="80000"/>
                        <a:buFont typeface="Webdings" panose="05030102010509060703" pitchFamily="18" charset="2"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Contracting &amp; Enrollment Attachments – Health New England</a:t>
                      </a:r>
                    </a:p>
                  </a:txBody>
                  <a:tcPr marT="45716" marB="45716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D40139"/>
                        </a:buClr>
                        <a:buSzPct val="80000"/>
                        <a:buFont typeface="Webdings" panose="05030102010509060703" pitchFamily="18" charset="2"/>
                        <a:defRPr sz="20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rgbClr val="D40139"/>
                        </a:buClr>
                        <a:buSzPct val="100000"/>
                        <a:buFont typeface="Wingdings" panose="05000000000000000000" pitchFamily="2" charset="2"/>
                        <a:defRPr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D40139"/>
                        </a:buClr>
                        <a:buSzPct val="80000"/>
                        <a:buFont typeface="Webdings" panose="05030102010509060703" pitchFamily="18" charset="2"/>
                        <a:buNone/>
                        <a:tabLst/>
                      </a:pPr>
                      <a:endParaRPr kumimoji="0" lang="en-US" alt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16" marB="45716" horzOverflow="overflow"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73250384"/>
                  </a:ext>
                </a:extLst>
              </a:tr>
              <a:tr h="39415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D40139"/>
                        </a:buClr>
                        <a:buSzPct val="80000"/>
                        <a:buFont typeface="Webdings" panose="05030102010509060703" pitchFamily="18" charset="2"/>
                        <a:defRPr sz="20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rgbClr val="D40139"/>
                        </a:buClr>
                        <a:buSzPct val="100000"/>
                        <a:buFont typeface="Wingdings" panose="05000000000000000000" pitchFamily="2" charset="2"/>
                        <a:defRPr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D40139"/>
                        </a:buClr>
                        <a:buSzPct val="80000"/>
                        <a:buFont typeface="Webdings" panose="05030102010509060703" pitchFamily="18" charset="2"/>
                        <a:buNone/>
                        <a:tabLst/>
                      </a:pPr>
                      <a:r>
                        <a:rPr kumimoji="0" lang="en-US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Provider Participation Agreement </a:t>
                      </a:r>
                    </a:p>
                  </a:txBody>
                  <a:tcPr marT="45716" marB="45716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D40139"/>
                        </a:buClr>
                        <a:buSzPct val="80000"/>
                        <a:buFont typeface="Webdings" panose="05030102010509060703" pitchFamily="18" charset="2"/>
                        <a:defRPr sz="20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rgbClr val="D40139"/>
                        </a:buClr>
                        <a:buSzPct val="100000"/>
                        <a:buFont typeface="Wingdings" panose="05000000000000000000" pitchFamily="2" charset="2"/>
                        <a:defRPr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D40139"/>
                        </a:buClr>
                        <a:buSzPct val="80000"/>
                        <a:buFont typeface="Webdings" panose="05030102010509060703" pitchFamily="18" charset="2"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</a:t>
                      </a:r>
                    </a:p>
                  </a:txBody>
                  <a:tcPr marT="45716" marB="45716" horzOverflow="overflow"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02129404"/>
                  </a:ext>
                </a:extLst>
              </a:tr>
              <a:tr h="3197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D40139"/>
                        </a:buClr>
                        <a:buSzPct val="80000"/>
                        <a:buFont typeface="Webdings" panose="05030102010509060703" pitchFamily="18" charset="2"/>
                        <a:defRPr sz="20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rgbClr val="D40139"/>
                        </a:buClr>
                        <a:buSzPct val="100000"/>
                        <a:buFont typeface="Wingdings" panose="05000000000000000000" pitchFamily="2" charset="2"/>
                        <a:defRPr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D40139"/>
                        </a:buClr>
                        <a:buSzPct val="80000"/>
                        <a:buFont typeface="Webdings" panose="05030102010509060703" pitchFamily="18" charset="2"/>
                        <a:buNone/>
                        <a:tabLst/>
                      </a:pPr>
                      <a:r>
                        <a:rPr kumimoji="0" lang="en-US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W-9 Form</a:t>
                      </a:r>
                    </a:p>
                  </a:txBody>
                  <a:tcPr marT="45716" marB="45716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D40139"/>
                        </a:buClr>
                        <a:buSzPct val="80000"/>
                        <a:buFont typeface="Webdings" panose="05030102010509060703" pitchFamily="18" charset="2"/>
                        <a:defRPr sz="20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rgbClr val="D40139"/>
                        </a:buClr>
                        <a:buSzPct val="100000"/>
                        <a:buFont typeface="Wingdings" panose="05000000000000000000" pitchFamily="2" charset="2"/>
                        <a:defRPr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D40139"/>
                        </a:buClr>
                        <a:buSzPct val="80000"/>
                        <a:buFont typeface="Webdings" panose="05030102010509060703" pitchFamily="18" charset="2"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</a:t>
                      </a:r>
                    </a:p>
                  </a:txBody>
                  <a:tcPr marT="45716" marB="45716" horzOverflow="overflow"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1884283"/>
                  </a:ext>
                </a:extLst>
              </a:tr>
              <a:tr h="3197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D40139"/>
                        </a:buClr>
                        <a:buSzPct val="80000"/>
                        <a:buFont typeface="Webdings" panose="05030102010509060703" pitchFamily="18" charset="2"/>
                        <a:defRPr sz="20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rgbClr val="D40139"/>
                        </a:buClr>
                        <a:buSzPct val="100000"/>
                        <a:buFont typeface="Wingdings" panose="05000000000000000000" pitchFamily="2" charset="2"/>
                        <a:defRPr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D40139"/>
                        </a:buClr>
                        <a:buSzPct val="80000"/>
                        <a:buFont typeface="Webdings" panose="05030102010509060703" pitchFamily="18" charset="2"/>
                        <a:buNone/>
                        <a:tabLst/>
                      </a:pPr>
                      <a:r>
                        <a:rPr kumimoji="0" lang="en-US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PHO assignment, if applicable</a:t>
                      </a:r>
                    </a:p>
                  </a:txBody>
                  <a:tcPr marT="45716" marB="45716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D40139"/>
                        </a:buClr>
                        <a:buSzPct val="80000"/>
                        <a:buFont typeface="Webdings" panose="05030102010509060703" pitchFamily="18" charset="2"/>
                        <a:defRPr sz="20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rgbClr val="D40139"/>
                        </a:buClr>
                        <a:buSzPct val="100000"/>
                        <a:buFont typeface="Wingdings" panose="05000000000000000000" pitchFamily="2" charset="2"/>
                        <a:defRPr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D40139"/>
                        </a:buClr>
                        <a:buSzPct val="80000"/>
                        <a:buFont typeface="Webdings" panose="05030102010509060703" pitchFamily="18" charset="2"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</a:t>
                      </a:r>
                    </a:p>
                  </a:txBody>
                  <a:tcPr marT="45716" marB="45716" horzOverflow="overflow"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20104562"/>
                  </a:ext>
                </a:extLst>
              </a:tr>
              <a:tr h="742932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D40139"/>
                        </a:buClr>
                        <a:buSzPct val="80000"/>
                        <a:buFont typeface="Webdings" panose="05030102010509060703" pitchFamily="18" charset="2"/>
                        <a:defRPr sz="20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rgbClr val="D40139"/>
                        </a:buClr>
                        <a:buSzPct val="100000"/>
                        <a:buFont typeface="Wingdings" panose="05000000000000000000" pitchFamily="2" charset="2"/>
                        <a:defRPr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D40139"/>
                        </a:buClr>
                        <a:buSzPct val="80000"/>
                        <a:buFont typeface="Webdings" panose="05030102010509060703" pitchFamily="18" charset="2"/>
                        <a:buNone/>
                        <a:tabLst/>
                      </a:pPr>
                      <a:r>
                        <a:rPr kumimoji="0" lang="en-US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HCAS Provider Enrollment Form including demographic information, tax id number and payment mailing address</a:t>
                      </a:r>
                    </a:p>
                  </a:txBody>
                  <a:tcPr marT="45716" marB="45716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D40139"/>
                        </a:buClr>
                        <a:buSzPct val="80000"/>
                        <a:buFont typeface="Webdings" panose="05030102010509060703" pitchFamily="18" charset="2"/>
                        <a:defRPr sz="20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rgbClr val="D40139"/>
                        </a:buClr>
                        <a:buSzPct val="100000"/>
                        <a:buFont typeface="Wingdings" panose="05000000000000000000" pitchFamily="2" charset="2"/>
                        <a:defRPr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D40139"/>
                        </a:buClr>
                        <a:buSzPct val="80000"/>
                        <a:buFont typeface="Webdings" panose="05030102010509060703" pitchFamily="18" charset="2"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</a:t>
                      </a:r>
                    </a:p>
                  </a:txBody>
                  <a:tcPr marT="45716" marB="45716" horzOverflow="overflow"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50520168"/>
                  </a:ext>
                </a:extLst>
              </a:tr>
              <a:tr h="371470">
                <a:tc>
                  <a:txBody>
                    <a:bodyPr/>
                    <a:lstStyle/>
                    <a:p>
                      <a:endParaRPr lang="en-US" baseline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tc>
                  <a:txBody>
                    <a:bodyPr/>
                    <a:lstStyle/>
                    <a:p>
                      <a:endParaRPr lang="en-US" baseline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28902669"/>
                  </a:ext>
                </a:extLst>
              </a:tr>
              <a:tr h="371470">
                <a:tc>
                  <a:txBody>
                    <a:bodyPr/>
                    <a:lstStyle/>
                    <a:p>
                      <a:endParaRPr lang="en-US" baseline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baseline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0042489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234652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2B213E5-F05A-A18B-6CD1-65F9205FB41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E0EA2E-4233-E0C4-BA7B-339FB24200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1005840"/>
            <a:ext cx="10013710" cy="779750"/>
          </a:xfrm>
        </p:spPr>
        <p:txBody>
          <a:bodyPr/>
          <a:lstStyle/>
          <a:p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Contracting and Enrollment - Initials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63112A-E4DD-EF5C-FCAF-A11B8DA626D9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1371600" y="2426730"/>
            <a:ext cx="6317381" cy="4244921"/>
          </a:xfrm>
          <a:ln w="12700">
            <a:noFill/>
          </a:ln>
        </p:spPr>
        <p:txBody>
          <a:bodyPr>
            <a:normAutofit/>
          </a:bodyPr>
          <a:lstStyle/>
          <a:p>
            <a:r>
              <a:rPr lang="en-US" sz="1600" dirty="0">
                <a:latin typeface="Trebuchet MS" panose="020B0603020202020204" pitchFamily="34" charset="0"/>
              </a:rPr>
              <a:t> </a:t>
            </a:r>
          </a:p>
          <a:p>
            <a:endParaRPr lang="en-US" sz="1400" dirty="0">
              <a:latin typeface="Trebuchet MS" panose="020B0603020202020204" pitchFamily="34" charset="0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CC4C71F-C127-2BBD-71D8-F5502B330356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7688981" y="2365625"/>
            <a:ext cx="3522849" cy="3623051"/>
          </a:xfrm>
          <a:ln w="38100">
            <a:solidFill>
              <a:schemeClr val="tx1"/>
            </a:solidFill>
          </a:ln>
        </p:spPr>
        <p:txBody>
          <a:bodyPr>
            <a:normAutofit fontScale="77500" lnSpcReduction="20000"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2500" b="1" spc="0" dirty="0">
                <a:latin typeface="Arial" panose="020B0604020202020204" pitchFamily="34" charset="0"/>
                <a:cs typeface="Arial" panose="020B0604020202020204" pitchFamily="34" charset="0"/>
              </a:rPr>
              <a:t>Mass General Brigham Health Plan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pc="0" dirty="0">
                <a:latin typeface="Arial" panose="020B0604020202020204" pitchFamily="34" charset="0"/>
                <a:cs typeface="Arial" panose="020B0604020202020204" pitchFamily="34" charset="0"/>
              </a:rPr>
              <a:t>Mailing Address: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pc="0" dirty="0">
                <a:latin typeface="Arial" panose="020B0604020202020204" pitchFamily="34" charset="0"/>
                <a:cs typeface="Arial" panose="020B0604020202020204" pitchFamily="34" charset="0"/>
              </a:rPr>
              <a:t>Provider Network Management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pc="0" dirty="0">
                <a:latin typeface="Arial" panose="020B0604020202020204" pitchFamily="34" charset="0"/>
                <a:cs typeface="Arial" panose="020B0604020202020204" pitchFamily="34" charset="0"/>
              </a:rPr>
              <a:t>Mass General Brigham Health Plan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pc="0" dirty="0">
                <a:latin typeface="Arial" panose="020B0604020202020204" pitchFamily="34" charset="0"/>
                <a:cs typeface="Arial" panose="020B0604020202020204" pitchFamily="34" charset="0"/>
              </a:rPr>
              <a:t>399 Revolution Drive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pc="0" dirty="0">
                <a:latin typeface="Arial" panose="020B0604020202020204" pitchFamily="34" charset="0"/>
                <a:cs typeface="Arial" panose="020B0604020202020204" pitchFamily="34" charset="0"/>
              </a:rPr>
              <a:t>Somerville, MA 02145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pc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pc="0" dirty="0">
                <a:latin typeface="Arial" panose="020B0604020202020204" pitchFamily="34" charset="0"/>
                <a:cs typeface="Arial" panose="020B0604020202020204" pitchFamily="34" charset="0"/>
              </a:rPr>
              <a:t>Fax: 1-617-526-1982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pc="0" dirty="0">
                <a:latin typeface="Arial" panose="020B0604020202020204" pitchFamily="34" charset="0"/>
                <a:cs typeface="Arial" panose="020B0604020202020204" pitchFamily="34" charset="0"/>
              </a:rPr>
              <a:t>Provider Service Center: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pc="0" dirty="0">
                <a:latin typeface="Arial" panose="020B0604020202020204" pitchFamily="34" charset="0"/>
                <a:cs typeface="Arial" panose="020B0604020202020204" pitchFamily="34" charset="0"/>
              </a:rPr>
              <a:t>Phone: 800-433-5556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pc="0" dirty="0">
                <a:latin typeface="Arial" panose="020B0604020202020204" pitchFamily="34" charset="0"/>
                <a:cs typeface="Arial" panose="020B0604020202020204" pitchFamily="34" charset="0"/>
              </a:rPr>
              <a:t>Email: </a:t>
            </a:r>
            <a:r>
              <a:rPr lang="en-US" spc="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HealthPlanPEC@mgb.org</a:t>
            </a:r>
            <a:endParaRPr lang="en-US" spc="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1400" dirty="0">
              <a:latin typeface="Trebuchet MS" panose="020B0603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7F919C1-D8E1-DA1A-B721-95488F5897FF}"/>
              </a:ext>
            </a:extLst>
          </p:cNvPr>
          <p:cNvSpPr txBox="1"/>
          <p:nvPr/>
        </p:nvSpPr>
        <p:spPr>
          <a:xfrm>
            <a:off x="3324225" y="1844550"/>
            <a:ext cx="207781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Plan Information</a:t>
            </a:r>
          </a:p>
          <a:p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(direct to plan)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3D18D07-45DA-026E-D181-51D438DC85AF}"/>
              </a:ext>
            </a:extLst>
          </p:cNvPr>
          <p:cNvSpPr txBox="1"/>
          <p:nvPr/>
        </p:nvSpPr>
        <p:spPr>
          <a:xfrm>
            <a:off x="7688981" y="6136923"/>
            <a:ext cx="2430905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R= Required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CR = Conditionally Required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O=Optional</a:t>
            </a:r>
          </a:p>
        </p:txBody>
      </p:sp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C885A74B-5732-773F-1BF9-5D668A841D2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31577882"/>
              </p:ext>
            </p:extLst>
          </p:nvPr>
        </p:nvGraphicFramePr>
        <p:xfrm>
          <a:off x="2019299" y="2367770"/>
          <a:ext cx="4359155" cy="3475482"/>
        </p:xfrm>
        <a:graphic>
          <a:graphicData uri="http://schemas.openxmlformats.org/drawingml/2006/table">
            <a:tbl>
              <a:tblPr firstRow="1" bandRow="1">
                <a:tableStyleId>{8A107856-5554-42FB-B03E-39F5DBC370BA}</a:tableStyleId>
              </a:tblPr>
              <a:tblGrid>
                <a:gridCol w="3987680">
                  <a:extLst>
                    <a:ext uri="{9D8B030D-6E8A-4147-A177-3AD203B41FA5}">
                      <a16:colId xmlns:a16="http://schemas.microsoft.com/office/drawing/2014/main" val="417226228"/>
                    </a:ext>
                  </a:extLst>
                </a:gridCol>
                <a:gridCol w="371475">
                  <a:extLst>
                    <a:ext uri="{9D8B030D-6E8A-4147-A177-3AD203B41FA5}">
                      <a16:colId xmlns:a16="http://schemas.microsoft.com/office/drawing/2014/main" val="2152231797"/>
                    </a:ext>
                  </a:extLst>
                </a:gridCol>
              </a:tblGrid>
              <a:tr h="1335994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D40139"/>
                        </a:buClr>
                        <a:buSzPct val="80000"/>
                        <a:buFont typeface="Webdings" panose="05030102010509060703" pitchFamily="18" charset="2"/>
                        <a:defRPr sz="20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rgbClr val="D40139"/>
                        </a:buClr>
                        <a:buSzPct val="100000"/>
                        <a:buFont typeface="Wingdings" panose="05000000000000000000" pitchFamily="2" charset="2"/>
                        <a:defRPr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D40139"/>
                        </a:buClr>
                        <a:buSzPct val="80000"/>
                        <a:buFont typeface="Webdings" panose="05030102010509060703" pitchFamily="18" charset="2"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Contracting &amp; Enrollment Attachments – Mass General Brigham Health Plan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D40139"/>
                        </a:buClr>
                        <a:buSzPct val="80000"/>
                        <a:buFont typeface="Webdings" panose="05030102010509060703" pitchFamily="18" charset="2"/>
                        <a:buNone/>
                        <a:tabLst/>
                      </a:pPr>
                      <a:r>
                        <a:rPr kumimoji="0" lang="en-US" alt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Formerly Allways Health Partners</a:t>
                      </a:r>
                    </a:p>
                  </a:txBody>
                  <a:tcPr marT="45662" marB="45662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D40139"/>
                        </a:buClr>
                        <a:buSzPct val="80000"/>
                        <a:buFont typeface="Webdings" panose="05030102010509060703" pitchFamily="18" charset="2"/>
                        <a:defRPr sz="20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rgbClr val="D40139"/>
                        </a:buClr>
                        <a:buSzPct val="100000"/>
                        <a:buFont typeface="Wingdings" panose="05000000000000000000" pitchFamily="2" charset="2"/>
                        <a:defRPr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D40139"/>
                        </a:buClr>
                        <a:buSzPct val="80000"/>
                        <a:buFont typeface="Webdings" panose="05030102010509060703" pitchFamily="18" charset="2"/>
                        <a:buNone/>
                        <a:tabLst/>
                      </a:pPr>
                      <a:endParaRPr kumimoji="0" lang="en-US" alt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662" marB="45662" horzOverflow="overflow"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73250384"/>
                  </a:ext>
                </a:extLst>
              </a:tr>
              <a:tr h="42319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D40139"/>
                        </a:buClr>
                        <a:buSzPct val="80000"/>
                        <a:buFont typeface="Webdings" panose="05030102010509060703" pitchFamily="18" charset="2"/>
                        <a:defRPr sz="20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rgbClr val="D40139"/>
                        </a:buClr>
                        <a:buSzPct val="100000"/>
                        <a:buFont typeface="Wingdings" panose="05000000000000000000" pitchFamily="2" charset="2"/>
                        <a:defRPr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D40139"/>
                        </a:buClr>
                        <a:buSzPct val="80000"/>
                        <a:buFont typeface="Webdings" panose="05030102010509060703" pitchFamily="18" charset="2"/>
                        <a:buNone/>
                        <a:tabLst/>
                      </a:pPr>
                      <a:r>
                        <a:rPr kumimoji="0" lang="en-US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Vendor Contract</a:t>
                      </a:r>
                    </a:p>
                  </a:txBody>
                  <a:tcPr marT="45662" marB="45662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D40139"/>
                        </a:buClr>
                        <a:buSzPct val="80000"/>
                        <a:buFont typeface="Webdings" panose="05030102010509060703" pitchFamily="18" charset="2"/>
                        <a:defRPr sz="20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rgbClr val="D40139"/>
                        </a:buClr>
                        <a:buSzPct val="100000"/>
                        <a:buFont typeface="Wingdings" panose="05000000000000000000" pitchFamily="2" charset="2"/>
                        <a:defRPr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D40139"/>
                        </a:buClr>
                        <a:buSzPct val="80000"/>
                        <a:buFont typeface="Webdings" panose="05030102010509060703" pitchFamily="18" charset="2"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</a:t>
                      </a:r>
                    </a:p>
                  </a:txBody>
                  <a:tcPr marT="45662" marB="45662" horzOverflow="overflow"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02129404"/>
                  </a:ext>
                </a:extLst>
              </a:tr>
              <a:tr h="34325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D40139"/>
                        </a:buClr>
                        <a:buSzPct val="80000"/>
                        <a:buFont typeface="Webdings" panose="05030102010509060703" pitchFamily="18" charset="2"/>
                        <a:defRPr sz="20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rgbClr val="D40139"/>
                        </a:buClr>
                        <a:buSzPct val="100000"/>
                        <a:buFont typeface="Wingdings" panose="05000000000000000000" pitchFamily="2" charset="2"/>
                        <a:defRPr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D40139"/>
                        </a:buClr>
                        <a:buSzPct val="80000"/>
                        <a:buFont typeface="Webdings" panose="05030102010509060703" pitchFamily="18" charset="2"/>
                        <a:buNone/>
                        <a:tabLst/>
                      </a:pPr>
                      <a:r>
                        <a:rPr kumimoji="0" lang="en-US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Practice Profile</a:t>
                      </a:r>
                    </a:p>
                  </a:txBody>
                  <a:tcPr marT="45662" marB="45662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D40139"/>
                        </a:buClr>
                        <a:buSzPct val="80000"/>
                        <a:buFont typeface="Webdings" panose="05030102010509060703" pitchFamily="18" charset="2"/>
                        <a:defRPr sz="20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rgbClr val="D40139"/>
                        </a:buClr>
                        <a:buSzPct val="100000"/>
                        <a:buFont typeface="Wingdings" panose="05000000000000000000" pitchFamily="2" charset="2"/>
                        <a:defRPr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D40139"/>
                        </a:buClr>
                        <a:buSzPct val="80000"/>
                        <a:buFont typeface="Webdings" panose="05030102010509060703" pitchFamily="18" charset="2"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</a:t>
                      </a:r>
                    </a:p>
                  </a:txBody>
                  <a:tcPr marT="45662" marB="45662" horzOverflow="overflow"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1884283"/>
                  </a:ext>
                </a:extLst>
              </a:tr>
              <a:tr h="34325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D40139"/>
                        </a:buClr>
                        <a:buSzPct val="80000"/>
                        <a:buFont typeface="Webdings" panose="05030102010509060703" pitchFamily="18" charset="2"/>
                        <a:defRPr sz="20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rgbClr val="D40139"/>
                        </a:buClr>
                        <a:buSzPct val="100000"/>
                        <a:buFont typeface="Wingdings" panose="05000000000000000000" pitchFamily="2" charset="2"/>
                        <a:defRPr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D40139"/>
                        </a:buClr>
                        <a:buSzPct val="80000"/>
                        <a:buFont typeface="Webdings" panose="05030102010509060703" pitchFamily="18" charset="2"/>
                        <a:buNone/>
                        <a:tabLst/>
                      </a:pPr>
                      <a:r>
                        <a:rPr kumimoji="0" lang="en-US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W-9 Form</a:t>
                      </a:r>
                    </a:p>
                  </a:txBody>
                  <a:tcPr marT="45662" marB="45662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D40139"/>
                        </a:buClr>
                        <a:buSzPct val="80000"/>
                        <a:buFont typeface="Webdings" panose="05030102010509060703" pitchFamily="18" charset="2"/>
                        <a:defRPr sz="20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rgbClr val="D40139"/>
                        </a:buClr>
                        <a:buSzPct val="100000"/>
                        <a:buFont typeface="Wingdings" panose="05000000000000000000" pitchFamily="2" charset="2"/>
                        <a:defRPr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D40139"/>
                        </a:buClr>
                        <a:buSzPct val="80000"/>
                        <a:buFont typeface="Webdings" panose="05030102010509060703" pitchFamily="18" charset="2"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</a:t>
                      </a:r>
                    </a:p>
                  </a:txBody>
                  <a:tcPr marT="45662" marB="45662" horzOverflow="overflow"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20104562"/>
                  </a:ext>
                </a:extLst>
              </a:tr>
              <a:tr h="34325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D40139"/>
                        </a:buClr>
                        <a:buSzPct val="80000"/>
                        <a:buFont typeface="Webdings" panose="05030102010509060703" pitchFamily="18" charset="2"/>
                        <a:defRPr sz="20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rgbClr val="D40139"/>
                        </a:buClr>
                        <a:buSzPct val="100000"/>
                        <a:buFont typeface="Wingdings" panose="05000000000000000000" pitchFamily="2" charset="2"/>
                        <a:defRPr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D40139"/>
                        </a:buClr>
                        <a:buSzPct val="80000"/>
                        <a:buFont typeface="Webdings" panose="05030102010509060703" pitchFamily="18" charset="2"/>
                        <a:buNone/>
                        <a:tabLst/>
                      </a:pPr>
                      <a:r>
                        <a:rPr kumimoji="0" lang="en-US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Data Sheet for Individual Providers</a:t>
                      </a:r>
                    </a:p>
                  </a:txBody>
                  <a:tcPr marT="45662" marB="45662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D40139"/>
                        </a:buClr>
                        <a:buSzPct val="80000"/>
                        <a:buFont typeface="Webdings" panose="05030102010509060703" pitchFamily="18" charset="2"/>
                        <a:defRPr sz="20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rgbClr val="D40139"/>
                        </a:buClr>
                        <a:buSzPct val="100000"/>
                        <a:buFont typeface="Wingdings" panose="05000000000000000000" pitchFamily="2" charset="2"/>
                        <a:defRPr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D40139"/>
                        </a:buClr>
                        <a:buSzPct val="80000"/>
                        <a:buFont typeface="Webdings" panose="05030102010509060703" pitchFamily="18" charset="2"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</a:t>
                      </a:r>
                    </a:p>
                  </a:txBody>
                  <a:tcPr marT="45662" marB="45662" horzOverflow="overflow"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50520168"/>
                  </a:ext>
                </a:extLst>
              </a:tr>
              <a:tr h="34325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D40139"/>
                        </a:buClr>
                        <a:buSzPct val="80000"/>
                        <a:buFont typeface="Webdings" panose="05030102010509060703" pitchFamily="18" charset="2"/>
                        <a:defRPr sz="20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rgbClr val="D40139"/>
                        </a:buClr>
                        <a:buSzPct val="100000"/>
                        <a:buFont typeface="Wingdings" panose="05000000000000000000" pitchFamily="2" charset="2"/>
                        <a:defRPr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D40139"/>
                        </a:buClr>
                        <a:buSzPct val="80000"/>
                        <a:buFont typeface="Webdings" panose="05030102010509060703" pitchFamily="18" charset="2"/>
                        <a:buNone/>
                        <a:tabLst/>
                      </a:pPr>
                      <a:r>
                        <a:rPr kumimoji="0" lang="en-US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Enrollment Form</a:t>
                      </a:r>
                    </a:p>
                  </a:txBody>
                  <a:tcPr marT="45662" marB="45662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D40139"/>
                        </a:buClr>
                        <a:buSzPct val="80000"/>
                        <a:buFont typeface="Webdings" panose="05030102010509060703" pitchFamily="18" charset="2"/>
                        <a:defRPr sz="20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rgbClr val="D40139"/>
                        </a:buClr>
                        <a:buSzPct val="100000"/>
                        <a:buFont typeface="Wingdings" panose="05000000000000000000" pitchFamily="2" charset="2"/>
                        <a:defRPr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D40139"/>
                        </a:buClr>
                        <a:buSzPct val="80000"/>
                        <a:buFont typeface="Webdings" panose="05030102010509060703" pitchFamily="18" charset="2"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</a:t>
                      </a:r>
                    </a:p>
                  </a:txBody>
                  <a:tcPr marT="45662" marB="45662" horzOverflow="overflow"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28902669"/>
                  </a:ext>
                </a:extLst>
              </a:tr>
              <a:tr h="34325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D40139"/>
                        </a:buClr>
                        <a:buSzPct val="80000"/>
                        <a:buFont typeface="Webdings" panose="05030102010509060703" pitchFamily="18" charset="2"/>
                        <a:defRPr sz="20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rgbClr val="D40139"/>
                        </a:buClr>
                        <a:buSzPct val="100000"/>
                        <a:buFont typeface="Wingdings" panose="05000000000000000000" pitchFamily="2" charset="2"/>
                        <a:defRPr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D40139"/>
                        </a:buClr>
                        <a:buSzPct val="80000"/>
                        <a:buFont typeface="Webdings" panose="05030102010509060703" pitchFamily="18" charset="2"/>
                        <a:buNone/>
                        <a:tabLst/>
                      </a:pPr>
                      <a:endParaRPr kumimoji="0" lang="en-US" alt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662" marB="45662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D40139"/>
                        </a:buClr>
                        <a:buSzPct val="80000"/>
                        <a:buFont typeface="Webdings" panose="05030102010509060703" pitchFamily="18" charset="2"/>
                        <a:defRPr sz="20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rgbClr val="D40139"/>
                        </a:buClr>
                        <a:buSzPct val="100000"/>
                        <a:buFont typeface="Wingdings" panose="05000000000000000000" pitchFamily="2" charset="2"/>
                        <a:defRPr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D40139"/>
                        </a:buClr>
                        <a:buSzPct val="80000"/>
                        <a:buFont typeface="Webdings" panose="05030102010509060703" pitchFamily="18" charset="2"/>
                        <a:buNone/>
                        <a:tabLst/>
                      </a:pPr>
                      <a:endParaRPr kumimoji="0" lang="en-US" altLang="en-US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662" marB="45662" horzOverflow="overflow"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00424892"/>
                  </a:ext>
                </a:extLst>
              </a:tr>
            </a:tbl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16760578-F1B9-C14F-7563-DE8A114419C0}"/>
              </a:ext>
            </a:extLst>
          </p:cNvPr>
          <p:cNvSpPr txBox="1"/>
          <p:nvPr/>
        </p:nvSpPr>
        <p:spPr>
          <a:xfrm>
            <a:off x="1503302" y="5902210"/>
            <a:ext cx="539115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Note that Mass General Brigham Health Plan contracts with most Providers at the Group Level.  The Group is responsible for submitting the contracting elements below.  The Group must submit a Data Sheet when individual providers need to be added to the group.</a:t>
            </a:r>
          </a:p>
        </p:txBody>
      </p:sp>
    </p:spTree>
    <p:extLst>
      <p:ext uri="{BB962C8B-B14F-4D97-AF65-F5344CB8AC3E}">
        <p14:creationId xmlns:p14="http://schemas.microsoft.com/office/powerpoint/2010/main" val="369532777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93CA4E6-EE7E-459D-AD32-E69ED5ABE10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57B248-B485-9A21-5C36-A1F46DF0A7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1005840"/>
            <a:ext cx="10013710" cy="779750"/>
          </a:xfrm>
        </p:spPr>
        <p:txBody>
          <a:bodyPr/>
          <a:lstStyle/>
          <a:p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Contracting and Enrollment - Initials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8FE9B2-BC84-4BCD-A9AA-7074FA346012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1371600" y="2426730"/>
            <a:ext cx="6317381" cy="4244921"/>
          </a:xfrm>
          <a:ln w="12700">
            <a:noFill/>
          </a:ln>
        </p:spPr>
        <p:txBody>
          <a:bodyPr>
            <a:normAutofit/>
          </a:bodyPr>
          <a:lstStyle/>
          <a:p>
            <a:r>
              <a:rPr lang="en-US" sz="1600" dirty="0">
                <a:latin typeface="Trebuchet MS" panose="020B0603020202020204" pitchFamily="34" charset="0"/>
              </a:rPr>
              <a:t> </a:t>
            </a:r>
          </a:p>
          <a:p>
            <a:endParaRPr lang="en-US" sz="1400" dirty="0">
              <a:latin typeface="Trebuchet MS" panose="020B0603020202020204" pitchFamily="34" charset="0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13B0053-D2FF-43D0-5E23-15A53B4E9C11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7690104" y="2426730"/>
            <a:ext cx="3695206" cy="3278091"/>
          </a:xfrm>
          <a:ln w="38100"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2000" b="1" spc="0" dirty="0">
                <a:latin typeface="Arial" panose="020B0604020202020204" pitchFamily="34" charset="0"/>
                <a:cs typeface="Arial" panose="020B0604020202020204" pitchFamily="34" charset="0"/>
              </a:rPr>
              <a:t>Tufts Health Plan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2000" b="1" spc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300" spc="0" dirty="0">
                <a:latin typeface="Arial" panose="020B0604020202020204" pitchFamily="34" charset="0"/>
                <a:cs typeface="Arial" panose="020B0604020202020204" pitchFamily="34" charset="0"/>
              </a:rPr>
              <a:t>ATTN: Credentialing Department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300" spc="0" dirty="0">
                <a:latin typeface="Arial" panose="020B0604020202020204" pitchFamily="34" charset="0"/>
                <a:cs typeface="Arial" panose="020B0604020202020204" pitchFamily="34" charset="0"/>
              </a:rPr>
              <a:t>Fax: 1-617-972-9591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300" spc="0" dirty="0">
                <a:latin typeface="Arial" panose="020B0604020202020204" pitchFamily="34" charset="0"/>
                <a:cs typeface="Arial" panose="020B0604020202020204" pitchFamily="34" charset="0"/>
              </a:rPr>
              <a:t>Submit completed materials by email to: </a:t>
            </a:r>
            <a:r>
              <a:rPr lang="en-US" sz="1300" spc="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Provider_Information_Dept@point32health.org</a:t>
            </a:r>
            <a:endParaRPr lang="en-US" sz="1300" spc="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B6D34C2-481E-C699-ABAF-416312F802E8}"/>
              </a:ext>
            </a:extLst>
          </p:cNvPr>
          <p:cNvSpPr txBox="1"/>
          <p:nvPr/>
        </p:nvSpPr>
        <p:spPr>
          <a:xfrm>
            <a:off x="3390900" y="1844550"/>
            <a:ext cx="22495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Plan Information</a:t>
            </a:r>
          </a:p>
          <a:p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(direct to plan)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909D238-F76C-780D-386A-4DD25F5D5DBA}"/>
              </a:ext>
            </a:extLst>
          </p:cNvPr>
          <p:cNvSpPr txBox="1"/>
          <p:nvPr/>
        </p:nvSpPr>
        <p:spPr>
          <a:xfrm>
            <a:off x="7688981" y="6136923"/>
            <a:ext cx="2430905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R= Required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CR = Conditionally Required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O=Optional</a:t>
            </a:r>
          </a:p>
        </p:txBody>
      </p:sp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18642B6E-630B-654B-11B4-FAD950D420C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62685637"/>
              </p:ext>
            </p:extLst>
          </p:nvPr>
        </p:nvGraphicFramePr>
        <p:xfrm>
          <a:off x="2019300" y="2426730"/>
          <a:ext cx="4359155" cy="3278091"/>
        </p:xfrm>
        <a:graphic>
          <a:graphicData uri="http://schemas.openxmlformats.org/drawingml/2006/table">
            <a:tbl>
              <a:tblPr firstRow="1" bandRow="1">
                <a:tableStyleId>{8A107856-5554-42FB-B03E-39F5DBC370BA}</a:tableStyleId>
              </a:tblPr>
              <a:tblGrid>
                <a:gridCol w="3987680">
                  <a:extLst>
                    <a:ext uri="{9D8B030D-6E8A-4147-A177-3AD203B41FA5}">
                      <a16:colId xmlns:a16="http://schemas.microsoft.com/office/drawing/2014/main" val="417226228"/>
                    </a:ext>
                  </a:extLst>
                </a:gridCol>
                <a:gridCol w="371475">
                  <a:extLst>
                    <a:ext uri="{9D8B030D-6E8A-4147-A177-3AD203B41FA5}">
                      <a16:colId xmlns:a16="http://schemas.microsoft.com/office/drawing/2014/main" val="2152231797"/>
                    </a:ext>
                  </a:extLst>
                </a:gridCol>
              </a:tblGrid>
              <a:tr h="1086659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D40139"/>
                        </a:buClr>
                        <a:buSzPct val="80000"/>
                        <a:buFont typeface="Webdings" panose="05030102010509060703" pitchFamily="18" charset="2"/>
                        <a:defRPr sz="20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rgbClr val="D40139"/>
                        </a:buClr>
                        <a:buSzPct val="100000"/>
                        <a:buFont typeface="Wingdings" panose="05000000000000000000" pitchFamily="2" charset="2"/>
                        <a:defRPr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D40139"/>
                        </a:buClr>
                        <a:buSzPct val="80000"/>
                        <a:buFont typeface="Webdings" panose="05030102010509060703" pitchFamily="18" charset="2"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Contracting &amp; Enrollment Attachments - Tufts Health Plan</a:t>
                      </a:r>
                    </a:p>
                  </a:txBody>
                  <a:tcPr marL="91428" marR="91428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D40139"/>
                        </a:buClr>
                        <a:buSzPct val="80000"/>
                        <a:buFont typeface="Webdings" panose="05030102010509060703" pitchFamily="18" charset="2"/>
                        <a:defRPr sz="20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rgbClr val="D40139"/>
                        </a:buClr>
                        <a:buSzPct val="100000"/>
                        <a:buFont typeface="Wingdings" panose="05000000000000000000" pitchFamily="2" charset="2"/>
                        <a:defRPr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D40139"/>
                        </a:buClr>
                        <a:buSzPct val="80000"/>
                        <a:buFont typeface="Webdings" panose="05030102010509060703" pitchFamily="18" charset="2"/>
                        <a:buNone/>
                        <a:tabLst/>
                      </a:pPr>
                      <a:endParaRPr kumimoji="0" lang="en-US" alt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28" marR="91428" horzOverflow="overflow"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73250384"/>
                  </a:ext>
                </a:extLst>
              </a:tr>
              <a:tr h="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D40139"/>
                        </a:buClr>
                        <a:buSzPct val="80000"/>
                        <a:buFont typeface="Webdings" panose="05030102010509060703" pitchFamily="18" charset="2"/>
                        <a:defRPr sz="20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rgbClr val="D40139"/>
                        </a:buClr>
                        <a:buSzPct val="100000"/>
                        <a:buFont typeface="Wingdings" panose="05000000000000000000" pitchFamily="2" charset="2"/>
                        <a:defRPr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D40139"/>
                        </a:buClr>
                        <a:buSzPct val="80000"/>
                        <a:buFont typeface="Webdings" panose="05030102010509060703" pitchFamily="18" charset="2"/>
                        <a:buNone/>
                        <a:tabLst/>
                        <a:defRPr/>
                      </a:pPr>
                      <a:r>
                        <a:rPr kumimoji="0" lang="en-US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HCAS Provider Enrollment Form – for Senior Products</a:t>
                      </a:r>
                    </a:p>
                  </a:txBody>
                  <a:tcPr marL="91428" marR="91428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D40139"/>
                        </a:buClr>
                        <a:buSzPct val="80000"/>
                        <a:buFont typeface="Webdings" panose="05030102010509060703" pitchFamily="18" charset="2"/>
                        <a:defRPr sz="20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rgbClr val="D40139"/>
                        </a:buClr>
                        <a:buSzPct val="100000"/>
                        <a:buFont typeface="Wingdings" panose="05000000000000000000" pitchFamily="2" charset="2"/>
                        <a:defRPr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D40139"/>
                        </a:buClr>
                        <a:buSzPct val="80000"/>
                        <a:buFont typeface="Webdings" panose="05030102010509060703" pitchFamily="18" charset="2"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</a:t>
                      </a:r>
                    </a:p>
                  </a:txBody>
                  <a:tcPr marL="91428" marR="91428" horzOverflow="overflow"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02129404"/>
                  </a:ext>
                </a:extLst>
              </a:tr>
              <a:tr h="314786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D40139"/>
                        </a:buClr>
                        <a:buSzPct val="80000"/>
                        <a:buFont typeface="Webdings" panose="05030102010509060703" pitchFamily="18" charset="2"/>
                        <a:defRPr sz="20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rgbClr val="D40139"/>
                        </a:buClr>
                        <a:buSzPct val="100000"/>
                        <a:buFont typeface="Wingdings" panose="05000000000000000000" pitchFamily="2" charset="2"/>
                        <a:defRPr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D40139"/>
                        </a:buClr>
                        <a:buSzPct val="80000"/>
                        <a:buFont typeface="Webdings" panose="05030102010509060703" pitchFamily="18" charset="2"/>
                        <a:buNone/>
                        <a:tabLst/>
                      </a:pPr>
                      <a:r>
                        <a:rPr kumimoji="0" lang="en-US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Provider Information Data Form – for Public Plans products</a:t>
                      </a:r>
                    </a:p>
                  </a:txBody>
                  <a:tcPr marL="91428" marR="91428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D40139"/>
                        </a:buClr>
                        <a:buSzPct val="80000"/>
                        <a:buFont typeface="Webdings" panose="05030102010509060703" pitchFamily="18" charset="2"/>
                        <a:defRPr sz="20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rgbClr val="D40139"/>
                        </a:buClr>
                        <a:buSzPct val="100000"/>
                        <a:buFont typeface="Wingdings" panose="05000000000000000000" pitchFamily="2" charset="2"/>
                        <a:defRPr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D40139"/>
                        </a:buClr>
                        <a:buSzPct val="80000"/>
                        <a:buFont typeface="Webdings" panose="05030102010509060703" pitchFamily="18" charset="2"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</a:t>
                      </a:r>
                    </a:p>
                  </a:txBody>
                  <a:tcPr marL="91428" marR="91428" horzOverflow="overflow"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1884283"/>
                  </a:ext>
                </a:extLst>
              </a:tr>
              <a:tr h="314786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D40139"/>
                        </a:buClr>
                        <a:buSzPct val="80000"/>
                        <a:buFont typeface="Webdings" panose="05030102010509060703" pitchFamily="18" charset="2"/>
                        <a:defRPr sz="20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rgbClr val="D40139"/>
                        </a:buClr>
                        <a:buSzPct val="100000"/>
                        <a:buFont typeface="Wingdings" panose="05000000000000000000" pitchFamily="2" charset="2"/>
                        <a:defRPr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D40139"/>
                        </a:buClr>
                        <a:buSzPct val="80000"/>
                        <a:buFont typeface="Webdings" panose="05030102010509060703" pitchFamily="18" charset="2"/>
                        <a:buNone/>
                        <a:tabLst/>
                      </a:pPr>
                      <a:r>
                        <a:rPr kumimoji="0" lang="en-US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W-9 Form</a:t>
                      </a:r>
                    </a:p>
                  </a:txBody>
                  <a:tcPr marL="91428" marR="91428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D40139"/>
                        </a:buClr>
                        <a:buSzPct val="80000"/>
                        <a:buFont typeface="Webdings" panose="05030102010509060703" pitchFamily="18" charset="2"/>
                        <a:defRPr sz="20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rgbClr val="D40139"/>
                        </a:buClr>
                        <a:buSzPct val="100000"/>
                        <a:buFont typeface="Wingdings" panose="05000000000000000000" pitchFamily="2" charset="2"/>
                        <a:defRPr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D40139"/>
                        </a:buClr>
                        <a:buSzPct val="80000"/>
                        <a:buFont typeface="Webdings" panose="05030102010509060703" pitchFamily="18" charset="2"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</a:t>
                      </a:r>
                    </a:p>
                  </a:txBody>
                  <a:tcPr marL="91428" marR="91428" horzOverflow="overflow"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20104562"/>
                  </a:ext>
                </a:extLst>
              </a:tr>
              <a:tr h="314786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D40139"/>
                        </a:buClr>
                        <a:buSzPct val="80000"/>
                        <a:buFont typeface="Webdings" panose="05030102010509060703" pitchFamily="18" charset="2"/>
                        <a:defRPr sz="20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rgbClr val="D40139"/>
                        </a:buClr>
                        <a:buSzPct val="100000"/>
                        <a:buFont typeface="Wingdings" panose="05000000000000000000" pitchFamily="2" charset="2"/>
                        <a:defRPr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D40139"/>
                        </a:buClr>
                        <a:buSzPct val="80000"/>
                        <a:buFont typeface="Webdings" panose="05030102010509060703" pitchFamily="18" charset="2"/>
                        <a:buNone/>
                        <a:tabLst/>
                      </a:pPr>
                      <a:endParaRPr kumimoji="0" lang="en-US" alt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16" marB="45716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D40139"/>
                        </a:buClr>
                        <a:buSzPct val="80000"/>
                        <a:buFont typeface="Webdings" panose="05030102010509060703" pitchFamily="18" charset="2"/>
                        <a:defRPr sz="20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rgbClr val="D40139"/>
                        </a:buClr>
                        <a:buSzPct val="100000"/>
                        <a:buFont typeface="Wingdings" panose="05000000000000000000" pitchFamily="2" charset="2"/>
                        <a:defRPr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D40139"/>
                        </a:buClr>
                        <a:buSzPct val="80000"/>
                        <a:buFont typeface="Webdings" panose="05030102010509060703" pitchFamily="18" charset="2"/>
                        <a:buNone/>
                        <a:tabLst/>
                        <a:defRPr/>
                      </a:pPr>
                      <a:endParaRPr kumimoji="0" lang="en-US" altLang="en-US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16" marB="45716" horzOverflow="overflow"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50520168"/>
                  </a:ext>
                </a:extLst>
              </a:tr>
              <a:tr h="525540"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0042489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9074423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F94267D-7ABC-EFE5-5467-19E70DEF4A7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11D046-EB4B-D2C9-C712-7A4949CDAA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1005840"/>
            <a:ext cx="10013710" cy="779750"/>
          </a:xfrm>
        </p:spPr>
        <p:txBody>
          <a:bodyPr/>
          <a:lstStyle/>
          <a:p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Contracting and Enrollment - Initials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87B8E8-0001-7B34-E95E-EEAA084D4B96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2038349" y="2368296"/>
            <a:ext cx="4705351" cy="3672201"/>
          </a:xfrm>
          <a:ln w="12700">
            <a:noFill/>
          </a:ln>
        </p:spPr>
        <p:txBody>
          <a:bodyPr>
            <a:normAutofit/>
          </a:bodyPr>
          <a:lstStyle/>
          <a:p>
            <a:r>
              <a:rPr lang="en-US" sz="1600" dirty="0">
                <a:latin typeface="Trebuchet MS" panose="020B0603020202020204" pitchFamily="34" charset="0"/>
              </a:rPr>
              <a:t> </a:t>
            </a:r>
          </a:p>
          <a:p>
            <a:endParaRPr lang="en-US" sz="1400" dirty="0">
              <a:latin typeface="Trebuchet MS" panose="020B0603020202020204" pitchFamily="34" charset="0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7D9BA8F-0DCA-9BAE-548B-5C910BC6C84D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7690104" y="2368296"/>
            <a:ext cx="3520440" cy="3623051"/>
          </a:xfrm>
          <a:ln w="38100">
            <a:solidFill>
              <a:schemeClr val="tx1"/>
            </a:solidFill>
          </a:ln>
        </p:spPr>
        <p:txBody>
          <a:bodyPr>
            <a:normAutofit fontScale="92500"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WellSense Health Plan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500" spc="0" dirty="0">
                <a:latin typeface="Arial" panose="020B0604020202020204" pitchFamily="34" charset="0"/>
                <a:cs typeface="Arial" panose="020B0604020202020204" pitchFamily="34" charset="0"/>
              </a:rPr>
              <a:t>Mailing Address: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500" spc="0" dirty="0">
                <a:latin typeface="Arial" panose="020B0604020202020204" pitchFamily="34" charset="0"/>
                <a:cs typeface="Arial" panose="020B0604020202020204" pitchFamily="34" charset="0"/>
              </a:rPr>
              <a:t>100 City Square, Suite 200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500" spc="0" dirty="0">
                <a:latin typeface="Arial" panose="020B0604020202020204" pitchFamily="34" charset="0"/>
                <a:cs typeface="Arial" panose="020B0604020202020204" pitchFamily="34" charset="0"/>
              </a:rPr>
              <a:t>Charlestown, MA 02129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1500" spc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500" spc="0" dirty="0">
                <a:latin typeface="Arial" panose="020B0604020202020204" pitchFamily="34" charset="0"/>
                <a:cs typeface="Arial" panose="020B0604020202020204" pitchFamily="34" charset="0"/>
              </a:rPr>
              <a:t>Phone: 1-888-566-0008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500" spc="0" dirty="0">
                <a:latin typeface="Arial" panose="020B0604020202020204" pitchFamily="34" charset="0"/>
                <a:cs typeface="Arial" panose="020B0604020202020204" pitchFamily="34" charset="0"/>
              </a:rPr>
              <a:t>Fax: 1-617-897-0818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500" spc="0" dirty="0">
                <a:latin typeface="Arial" panose="020B0604020202020204" pitchFamily="34" charset="0"/>
                <a:cs typeface="Arial" panose="020B0604020202020204" pitchFamily="34" charset="0"/>
              </a:rPr>
              <a:t>Email:	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500" spc="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providerprocessingcenter@wellsense.org </a:t>
            </a:r>
            <a:endParaRPr lang="en-US" sz="1500" spc="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2000" b="1" dirty="0">
              <a:latin typeface="Trebuchet MS" panose="020B0603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7DE29FC-1900-B34A-8473-CC75575BF769}"/>
              </a:ext>
            </a:extLst>
          </p:cNvPr>
          <p:cNvSpPr txBox="1"/>
          <p:nvPr/>
        </p:nvSpPr>
        <p:spPr>
          <a:xfrm>
            <a:off x="3353150" y="1825806"/>
            <a:ext cx="235427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Plan Information</a:t>
            </a:r>
          </a:p>
          <a:p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(direct to plan)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C43D38D-DCD2-0939-E979-231E3BB40D8F}"/>
              </a:ext>
            </a:extLst>
          </p:cNvPr>
          <p:cNvSpPr txBox="1"/>
          <p:nvPr/>
        </p:nvSpPr>
        <p:spPr>
          <a:xfrm>
            <a:off x="7688981" y="6136923"/>
            <a:ext cx="2430905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R= Required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CR = Conditionally Required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O=Optional</a:t>
            </a:r>
          </a:p>
        </p:txBody>
      </p:sp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BECF5765-6525-DBD1-F498-BF7D1FD449B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42728295"/>
              </p:ext>
            </p:extLst>
          </p:nvPr>
        </p:nvGraphicFramePr>
        <p:xfrm>
          <a:off x="2038349" y="2368296"/>
          <a:ext cx="4795157" cy="3711365"/>
        </p:xfrm>
        <a:graphic>
          <a:graphicData uri="http://schemas.openxmlformats.org/drawingml/2006/table">
            <a:tbl>
              <a:tblPr firstRow="1" bandRow="1">
                <a:tableStyleId>{8A107856-5554-42FB-B03E-39F5DBC370BA}</a:tableStyleId>
              </a:tblPr>
              <a:tblGrid>
                <a:gridCol w="4305301">
                  <a:extLst>
                    <a:ext uri="{9D8B030D-6E8A-4147-A177-3AD203B41FA5}">
                      <a16:colId xmlns:a16="http://schemas.microsoft.com/office/drawing/2014/main" val="417226228"/>
                    </a:ext>
                  </a:extLst>
                </a:gridCol>
                <a:gridCol w="489856">
                  <a:extLst>
                    <a:ext uri="{9D8B030D-6E8A-4147-A177-3AD203B41FA5}">
                      <a16:colId xmlns:a16="http://schemas.microsoft.com/office/drawing/2014/main" val="2152231797"/>
                    </a:ext>
                  </a:extLst>
                </a:gridCol>
              </a:tblGrid>
              <a:tr h="1086659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D40139"/>
                        </a:buClr>
                        <a:buSzPct val="80000"/>
                        <a:buFont typeface="Webdings" panose="05030102010509060703" pitchFamily="18" charset="2"/>
                        <a:defRPr sz="20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rgbClr val="D40139"/>
                        </a:buClr>
                        <a:buSzPct val="100000"/>
                        <a:buFont typeface="Wingdings" panose="05000000000000000000" pitchFamily="2" charset="2"/>
                        <a:defRPr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D40139"/>
                        </a:buClr>
                        <a:buSzPct val="80000"/>
                        <a:buFont typeface="Webdings" panose="05030102010509060703" pitchFamily="18" charset="2"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Contracting &amp; Enrollment Attachments – WellSense Health Plan</a:t>
                      </a:r>
                    </a:p>
                  </a:txBody>
                  <a:tcPr marT="45695" marB="45695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D40139"/>
                        </a:buClr>
                        <a:buSzPct val="80000"/>
                        <a:buFont typeface="Webdings" panose="05030102010509060703" pitchFamily="18" charset="2"/>
                        <a:defRPr sz="20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rgbClr val="D40139"/>
                        </a:buClr>
                        <a:buSzPct val="100000"/>
                        <a:buFont typeface="Wingdings" panose="05000000000000000000" pitchFamily="2" charset="2"/>
                        <a:defRPr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D40139"/>
                        </a:buClr>
                        <a:buSzPct val="80000"/>
                        <a:buFont typeface="Webdings" panose="05030102010509060703" pitchFamily="18" charset="2"/>
                        <a:buNone/>
                        <a:tabLst/>
                      </a:pPr>
                      <a:endParaRPr kumimoji="0" lang="en-US" alt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695" marB="45695" horzOverflow="overflow"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73250384"/>
                  </a:ext>
                </a:extLst>
              </a:tr>
              <a:tr h="388096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D40139"/>
                        </a:buClr>
                        <a:buSzPct val="80000"/>
                        <a:buFont typeface="Webdings" panose="05030102010509060703" pitchFamily="18" charset="2"/>
                        <a:defRPr sz="20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rgbClr val="D40139"/>
                        </a:buClr>
                        <a:buSzPct val="100000"/>
                        <a:buFont typeface="Wingdings" panose="05000000000000000000" pitchFamily="2" charset="2"/>
                        <a:defRPr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D40139"/>
                        </a:buClr>
                        <a:buSzPct val="80000"/>
                        <a:buFont typeface="Webdings" panose="05030102010509060703" pitchFamily="18" charset="2"/>
                        <a:buNone/>
                        <a:tabLst/>
                      </a:pPr>
                      <a:r>
                        <a:rPr kumimoji="0" lang="en-US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Letter of Interest</a:t>
                      </a:r>
                    </a:p>
                  </a:txBody>
                  <a:tcPr marT="45695" marB="45695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D40139"/>
                        </a:buClr>
                        <a:buSzPct val="80000"/>
                        <a:buFont typeface="Webdings" panose="05030102010509060703" pitchFamily="18" charset="2"/>
                        <a:defRPr sz="20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rgbClr val="D40139"/>
                        </a:buClr>
                        <a:buSzPct val="100000"/>
                        <a:buFont typeface="Wingdings" panose="05000000000000000000" pitchFamily="2" charset="2"/>
                        <a:defRPr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D40139"/>
                        </a:buClr>
                        <a:buSzPct val="80000"/>
                        <a:buFont typeface="Webdings" panose="05030102010509060703" pitchFamily="18" charset="2"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</a:t>
                      </a:r>
                    </a:p>
                  </a:txBody>
                  <a:tcPr marT="45695" marB="45695" horzOverflow="overflow"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02129404"/>
                  </a:ext>
                </a:extLst>
              </a:tr>
              <a:tr h="314786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D40139"/>
                        </a:buClr>
                        <a:buSzPct val="80000"/>
                        <a:buFont typeface="Webdings" panose="05030102010509060703" pitchFamily="18" charset="2"/>
                        <a:defRPr sz="20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rgbClr val="D40139"/>
                        </a:buClr>
                        <a:buSzPct val="100000"/>
                        <a:buFont typeface="Wingdings" panose="05000000000000000000" pitchFamily="2" charset="2"/>
                        <a:defRPr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D40139"/>
                        </a:buClr>
                        <a:buSzPct val="80000"/>
                        <a:buFont typeface="Webdings" panose="05030102010509060703" pitchFamily="18" charset="2"/>
                        <a:buNone/>
                        <a:tabLst/>
                      </a:pPr>
                      <a:r>
                        <a:rPr kumimoji="0" lang="en-US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Participating Provider Agreement</a:t>
                      </a:r>
                    </a:p>
                  </a:txBody>
                  <a:tcPr marT="45695" marB="45695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D40139"/>
                        </a:buClr>
                        <a:buSzPct val="80000"/>
                        <a:buFont typeface="Webdings" panose="05030102010509060703" pitchFamily="18" charset="2"/>
                        <a:defRPr sz="20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rgbClr val="D40139"/>
                        </a:buClr>
                        <a:buSzPct val="100000"/>
                        <a:buFont typeface="Wingdings" panose="05000000000000000000" pitchFamily="2" charset="2"/>
                        <a:defRPr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D40139"/>
                        </a:buClr>
                        <a:buSzPct val="80000"/>
                        <a:buFont typeface="Webdings" panose="05030102010509060703" pitchFamily="18" charset="2"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</a:t>
                      </a:r>
                    </a:p>
                  </a:txBody>
                  <a:tcPr marT="45695" marB="45695" horzOverflow="overflow"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1884283"/>
                  </a:ext>
                </a:extLst>
              </a:tr>
              <a:tr h="314786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D40139"/>
                        </a:buClr>
                        <a:buSzPct val="80000"/>
                        <a:buFont typeface="Webdings" panose="05030102010509060703" pitchFamily="18" charset="2"/>
                        <a:defRPr sz="20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rgbClr val="D40139"/>
                        </a:buClr>
                        <a:buSzPct val="100000"/>
                        <a:buFont typeface="Wingdings" panose="05000000000000000000" pitchFamily="2" charset="2"/>
                        <a:defRPr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D40139"/>
                        </a:buClr>
                        <a:buSzPct val="80000"/>
                        <a:buFont typeface="Webdings" panose="05030102010509060703" pitchFamily="18" charset="2"/>
                        <a:buNone/>
                        <a:tabLst/>
                      </a:pPr>
                      <a:r>
                        <a:rPr kumimoji="0" lang="en-US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W-9 Form</a:t>
                      </a:r>
                    </a:p>
                  </a:txBody>
                  <a:tcPr marT="45695" marB="45695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D40139"/>
                        </a:buClr>
                        <a:buSzPct val="80000"/>
                        <a:buFont typeface="Webdings" panose="05030102010509060703" pitchFamily="18" charset="2"/>
                        <a:defRPr sz="20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rgbClr val="D40139"/>
                        </a:buClr>
                        <a:buSzPct val="100000"/>
                        <a:buFont typeface="Wingdings" panose="05000000000000000000" pitchFamily="2" charset="2"/>
                        <a:defRPr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D40139"/>
                        </a:buClr>
                        <a:buSzPct val="80000"/>
                        <a:buFont typeface="Webdings" panose="05030102010509060703" pitchFamily="18" charset="2"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</a:t>
                      </a:r>
                    </a:p>
                  </a:txBody>
                  <a:tcPr marT="45695" marB="45695" horzOverflow="overflow"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20104562"/>
                  </a:ext>
                </a:extLst>
              </a:tr>
              <a:tr h="314786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D40139"/>
                        </a:buClr>
                        <a:buSzPct val="80000"/>
                        <a:buFont typeface="Webdings" panose="05030102010509060703" pitchFamily="18" charset="2"/>
                        <a:defRPr sz="20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rgbClr val="D40139"/>
                        </a:buClr>
                        <a:buSzPct val="100000"/>
                        <a:buFont typeface="Wingdings" panose="05000000000000000000" pitchFamily="2" charset="2"/>
                        <a:defRPr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D40139"/>
                        </a:buClr>
                        <a:buSzPct val="80000"/>
                        <a:buFont typeface="Webdings" panose="05030102010509060703" pitchFamily="18" charset="2"/>
                        <a:buNone/>
                        <a:tabLst/>
                      </a:pPr>
                      <a:r>
                        <a:rPr kumimoji="0" lang="en-US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WellSense Provider Data Form (one per provider)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D40139"/>
                        </a:buClr>
                        <a:buSzPct val="80000"/>
                        <a:buFont typeface="Webdings" panose="05030102010509060703" pitchFamily="18" charset="2"/>
                        <a:buNone/>
                        <a:tabLst/>
                      </a:pPr>
                      <a:r>
                        <a:rPr kumimoji="0" lang="en-US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Available on </a:t>
                      </a:r>
                      <a:r>
                        <a:rPr kumimoji="0" lang="en-US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  <a:hlinkClick r:id="rId3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http://www.wellsense.org</a:t>
                      </a:r>
                      <a:r>
                        <a:rPr kumimoji="0" lang="en-US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US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and then select Providers, MA (or NH) and Join Our Network</a:t>
                      </a:r>
                    </a:p>
                  </a:txBody>
                  <a:tcPr marT="45695" marB="45695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D40139"/>
                        </a:buClr>
                        <a:buSzPct val="80000"/>
                        <a:buFont typeface="Webdings" panose="05030102010509060703" pitchFamily="18" charset="2"/>
                        <a:defRPr sz="20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rgbClr val="D40139"/>
                        </a:buClr>
                        <a:buSzPct val="100000"/>
                        <a:buFont typeface="Wingdings" panose="05000000000000000000" pitchFamily="2" charset="2"/>
                        <a:defRPr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D40139"/>
                        </a:buClr>
                        <a:buSzPct val="80000"/>
                        <a:buFont typeface="Webdings" panose="05030102010509060703" pitchFamily="18" charset="2"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</a:t>
                      </a:r>
                    </a:p>
                  </a:txBody>
                  <a:tcPr marT="45695" marB="45695" horzOverflow="overflow"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50520168"/>
                  </a:ext>
                </a:extLst>
              </a:tr>
              <a:tr h="314786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D40139"/>
                        </a:buClr>
                        <a:buSzPct val="80000"/>
                        <a:buFont typeface="Webdings" panose="05030102010509060703" pitchFamily="18" charset="2"/>
                        <a:defRPr sz="20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rgbClr val="D40139"/>
                        </a:buClr>
                        <a:buSzPct val="100000"/>
                        <a:buFont typeface="Wingdings" panose="05000000000000000000" pitchFamily="2" charset="2"/>
                        <a:defRPr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D40139"/>
                        </a:buClr>
                        <a:buSzPct val="80000"/>
                        <a:buFont typeface="Webdings" panose="05030102010509060703" pitchFamily="18" charset="2"/>
                        <a:buNone/>
                        <a:tabLst/>
                      </a:pPr>
                      <a:r>
                        <a:rPr kumimoji="0" lang="en-US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HCAS Provider Enrollment Form</a:t>
                      </a:r>
                    </a:p>
                  </a:txBody>
                  <a:tcPr marT="45695" marB="45695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D40139"/>
                        </a:buClr>
                        <a:buSzPct val="80000"/>
                        <a:buFont typeface="Webdings" panose="05030102010509060703" pitchFamily="18" charset="2"/>
                        <a:defRPr sz="20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rgbClr val="D40139"/>
                        </a:buClr>
                        <a:buSzPct val="100000"/>
                        <a:buFont typeface="Wingdings" panose="05000000000000000000" pitchFamily="2" charset="2"/>
                        <a:defRPr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D40139"/>
                        </a:buClr>
                        <a:buSzPct val="80000"/>
                        <a:buFont typeface="Webdings" panose="05030102010509060703" pitchFamily="18" charset="2"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</a:t>
                      </a:r>
                    </a:p>
                  </a:txBody>
                  <a:tcPr marT="45695" marB="45695" horzOverflow="overflow"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28902669"/>
                  </a:ext>
                </a:extLst>
              </a:tr>
              <a:tr h="314786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D40139"/>
                        </a:buClr>
                        <a:buSzPct val="80000"/>
                        <a:buFont typeface="Webdings" panose="05030102010509060703" pitchFamily="18" charset="2"/>
                        <a:defRPr sz="20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rgbClr val="D40139"/>
                        </a:buClr>
                        <a:buSzPct val="100000"/>
                        <a:buFont typeface="Wingdings" panose="05000000000000000000" pitchFamily="2" charset="2"/>
                        <a:defRPr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D40139"/>
                        </a:buClr>
                        <a:buSzPct val="80000"/>
                        <a:buFont typeface="Webdings" panose="05030102010509060703" pitchFamily="18" charset="2"/>
                        <a:buNone/>
                        <a:tabLst/>
                      </a:pPr>
                      <a:r>
                        <a:rPr kumimoji="0" lang="en-US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WellSense Abbreviated Credentialing Form (Hospital Based &amp; Locum Tenems)</a:t>
                      </a:r>
                    </a:p>
                  </a:txBody>
                  <a:tcPr marT="45695" marB="45695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D40139"/>
                        </a:buClr>
                        <a:buSzPct val="80000"/>
                        <a:buFont typeface="Webdings" panose="05030102010509060703" pitchFamily="18" charset="2"/>
                        <a:defRPr sz="20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rgbClr val="D40139"/>
                        </a:buClr>
                        <a:buSzPct val="100000"/>
                        <a:buFont typeface="Wingdings" panose="05000000000000000000" pitchFamily="2" charset="2"/>
                        <a:defRPr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D40139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bg2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D40139"/>
                        </a:buClr>
                        <a:buSzPct val="80000"/>
                        <a:buFont typeface="Webdings" panose="05030102010509060703" pitchFamily="18" charset="2"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CR</a:t>
                      </a:r>
                    </a:p>
                  </a:txBody>
                  <a:tcPr marT="45695" marB="45695" horzOverflow="overflow"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0042489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71275958"/>
      </p:ext>
    </p:extLst>
  </p:cSld>
  <p:clrMapOvr>
    <a:masterClrMapping/>
  </p:clrMapOvr>
</p:sld>
</file>

<file path=ppt/theme/theme1.xml><?xml version="1.0" encoding="utf-8"?>
<a:theme xmlns:a="http://schemas.openxmlformats.org/drawingml/2006/main" name="ShojiVTI">
  <a:themeElements>
    <a:clrScheme name="Shoji">
      <a:dk1>
        <a:sysClr val="windowText" lastClr="000000"/>
      </a:dk1>
      <a:lt1>
        <a:sysClr val="window" lastClr="FFFFFF"/>
      </a:lt1>
      <a:dk2>
        <a:srgbClr val="595460"/>
      </a:dk2>
      <a:lt2>
        <a:srgbClr val="EBEDEB"/>
      </a:lt2>
      <a:accent1>
        <a:srgbClr val="97A7B8"/>
      </a:accent1>
      <a:accent2>
        <a:srgbClr val="A5B592"/>
      </a:accent2>
      <a:accent3>
        <a:srgbClr val="CED228"/>
      </a:accent3>
      <a:accent4>
        <a:srgbClr val="D1C499"/>
      </a:accent4>
      <a:accent5>
        <a:srgbClr val="BDB3B6"/>
      </a:accent5>
      <a:accent6>
        <a:srgbClr val="C5A98D"/>
      </a:accent6>
      <a:hlink>
        <a:srgbClr val="CC9900"/>
      </a:hlink>
      <a:folHlink>
        <a:srgbClr val="96A9A9"/>
      </a:folHlink>
    </a:clrScheme>
    <a:fontScheme name="Custom 7">
      <a:majorFont>
        <a:latin typeface="Meiryo"/>
        <a:ea typeface=""/>
        <a:cs typeface=""/>
      </a:majorFont>
      <a:minorFont>
        <a:latin typeface="Meiryo"/>
        <a:ea typeface=""/>
        <a:cs typeface=""/>
      </a:minorFont>
    </a:fontScheme>
    <a:fmtScheme name="Feathered">
      <a:fillStyleLst>
        <a:solidFill>
          <a:schemeClr val="phClr"/>
        </a:solidFill>
        <a:solidFill>
          <a:schemeClr val="phClr">
            <a:tint val="67000"/>
            <a:satMod val="105000"/>
          </a:schemeClr>
        </a:soli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0000"/>
                <a:satMod val="120000"/>
                <a:lumMod val="99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>
              <a:tint val="50000"/>
              <a:shade val="83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25400" dir="5400000" algn="ctr" rotWithShape="0">
              <a:srgbClr val="000000">
                <a:alpha val="20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hojiVTI" id="{00D0DDEB-E771-48E5-9E96-0647434F08B1}" vid="{9D22D596-7FD0-4F89-958C-AD79A0949111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Image xmlns="71af3243-3dd4-4a8d-8c0d-dd76da1f02a5">
      <Url xsi:nil="true"/>
      <Description xsi:nil="true"/>
    </Image>
    <Status xmlns="71af3243-3dd4-4a8d-8c0d-dd76da1f02a5">Not started</Status>
    <Background xmlns="71af3243-3dd4-4a8d-8c0d-dd76da1f02a5">false</Background>
    <_ip_UnifiedCompliancePolicyProperties xmlns="http://schemas.microsoft.com/sharepoint/v3" xsi:nil="true"/>
    <ImageTagsTaxHTField xmlns="71af3243-3dd4-4a8d-8c0d-dd76da1f02a5">
      <Terms xmlns="http://schemas.microsoft.com/office/infopath/2007/PartnerControls"/>
    </ImageTagsTaxHTField>
    <TaxCatchAll xmlns="230e9df3-be65-4c73-a93b-d1236ebd677e" xsi:nil="true"/>
    <MediaServiceKeyPoints xmlns="71af3243-3dd4-4a8d-8c0d-dd76da1f02a5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28" ma:contentTypeDescription="Create a new document." ma:contentTypeScope="" ma:versionID="60f5a4f2d2b0abadcf532d48ebf9cb71">
  <xsd:schema xmlns:xsd="http://www.w3.org/2001/XMLSchema" xmlns:xs="http://www.w3.org/2001/XMLSchema" xmlns:p="http://schemas.microsoft.com/office/2006/metadata/properties" xmlns:ns1="http://schemas.microsoft.com/sharepoint/v3" xmlns:ns2="71af3243-3dd4-4a8d-8c0d-dd76da1f02a5" xmlns:ns3="16c05727-aa75-4e4a-9b5f-8a80a1165891" xmlns:ns4="230e9df3-be65-4c73-a93b-d1236ebd677e" targetNamespace="http://schemas.microsoft.com/office/2006/metadata/properties" ma:root="true" ma:fieldsID="7dd78129e6a1811f84807ad11c651531" ns1:_="" ns2:_="" ns3:_="" ns4:_="">
    <xsd:import namespace="http://schemas.microsoft.com/sharepoint/v3"/>
    <xsd:import namespace="71af3243-3dd4-4a8d-8c0d-dd76da1f02a5"/>
    <xsd:import namespace="16c05727-aa75-4e4a-9b5f-8a80a1165891"/>
    <xsd:import namespace="230e9df3-be65-4c73-a93b-d1236ebd677e"/>
    <xsd:element name="properties">
      <xsd:complexType>
        <xsd:sequence>
          <xsd:element name="documentManagement">
            <xsd:complexType>
              <xsd:all>
                <xsd:element ref="ns2:Status" minOccurs="0"/>
                <xsd:element ref="ns2:Image" minOccurs="0"/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1:_ip_UnifiedCompliancePolicyProperties" minOccurs="0"/>
                <xsd:element ref="ns1:_ip_UnifiedCompliancePolicyUIAction" minOccurs="0"/>
                <xsd:element ref="ns4:TaxCatchAll" minOccurs="0"/>
                <xsd:element ref="ns2:ImageTagsTaxHTField" minOccurs="0"/>
                <xsd:element ref="ns2:MediaServiceLocation" minOccurs="0"/>
                <xsd:element ref="ns2:MediaLengthInSeconds" minOccurs="0"/>
                <xsd:element ref="ns2:Background" minOccurs="0"/>
                <xsd:element ref="ns2:MediaServiceSearchProperties" minOccurs="0"/>
                <xsd:element ref="ns2:MediaServiceDocTags" minOccurs="0"/>
                <xsd:element ref="ns2:MediaServiceObjectDetectorVersions" minOccurs="0"/>
                <xsd:element ref="ns2:MediaServiceSystem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hidden="true" ma:internalName="_ip_UnifiedCompliancePolicyProperties" ma:readOnly="false">
      <xsd:simpleType>
        <xsd:restriction base="dms:Note"/>
      </xsd:simpleType>
    </xsd:element>
    <xsd:element name="_ip_UnifiedCompliancePolicyUIAction" ma:index="21" nillable="true" ma:displayName="Unified Compliance Policy UI Action" ma:hidden="true" ma:internalName="_ip_UnifiedCompliancePolicyUIAction" ma:readOnly="fals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Status" ma:index="2" nillable="true" ma:displayName="Status" ma:default="Not started" ma:format="Dropdown" ma:internalName="Status" ma:readOnly="false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  <xsd:element name="Image" ma:index="3" nillable="true" ma:displayName="Image" ma:format="Image" ma:internalName="Image" ma:readOnly="fals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hidden="true" ma:internalName="MediaServiceOCR" ma:readOnly="true">
      <xsd:simpleType>
        <xsd:restriction base="dms:Note"/>
      </xsd:simpleType>
    </xsd:element>
    <xsd:element name="MediaServiceAutoTags" ma:index="11" nillable="true" ma:displayName="MediaServiceAutoTags" ma:hidden="true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hidden="true" ma:internalName="MediaServiceKeyPoints" ma:readOnly="false">
      <xsd:simpleType>
        <xsd:restriction base="dms:Note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ImageTagsTaxHTField" ma:index="25" nillable="true" ma:taxonomy="true" ma:internalName="ImageTagsTaxHTField" ma:taxonomyFieldName="MediaServiceImageTags" ma:displayName="Image Tags" ma:readOnly="false" ma:fieldId="{5cf76f15-5ced-4ddc-b409-7134ff3c332f}" ma:taxonomyMulti="true" ma:sspId="e385fb40-52d4-4fae-9c5b-3e8ff8a5878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6" nillable="true" ma:displayName="Location" ma:hidden="true" ma:internalName="MediaServiceLocation" ma:readOnly="true">
      <xsd:simpleType>
        <xsd:restriction base="dms:Text"/>
      </xsd:simpleType>
    </xsd:element>
    <xsd:element name="MediaLengthInSeconds" ma:index="27" nillable="true" ma:displayName="MediaLengthInSeconds" ma:hidden="true" ma:internalName="MediaLengthInSeconds" ma:readOnly="true">
      <xsd:simpleType>
        <xsd:restriction base="dms:Unknown"/>
      </xsd:simpleType>
    </xsd:element>
    <xsd:element name="Background" ma:index="28" nillable="true" ma:displayName="Background" ma:default="0" ma:format="Dropdown" ma:internalName="Background">
      <xsd:simpleType>
        <xsd:restriction base="dms:Boolean"/>
      </xsd:simpleType>
    </xsd:element>
    <xsd:element name="MediaServiceSearchProperties" ma:index="2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ocTags" ma:index="30" nillable="true" ma:displayName="MediaServiceDocTags" ma:hidden="true" ma:internalName="MediaServiceDocTags" ma:readOnly="true">
      <xsd:simpleType>
        <xsd:restriction base="dms:Note"/>
      </xsd:simpleType>
    </xsd:element>
    <xsd:element name="MediaServiceObjectDetectorVersions" ma:index="3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ystemTags" ma:index="32" nillable="true" ma:displayName="MediaServiceSystemTags" ma:hidden="true" ma:internalName="MediaServiceSystemTag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hidden="tru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hidden="true" ma:internalName="SharedWithDetail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0e9df3-be65-4c73-a93b-d1236ebd677e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3f6bfcbc-3db3-4ae6-bd76-326f0798ad28}" ma:internalName="TaxCatchAll" ma:readOnly="false" ma:showField="CatchAllData" ma:web="16c05727-aa75-4e4a-9b5f-8a80a116589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57FF477C-132F-44F8-8C56-EBFF95FAF97B}">
  <ds:schemaRefs>
    <ds:schemaRef ds:uri="http://schemas.microsoft.com/office/2006/metadata/properties"/>
    <ds:schemaRef ds:uri="http://schemas.microsoft.com/office/infopath/2007/PartnerControls"/>
    <ds:schemaRef ds:uri="http://schemas.microsoft.com/sharepoint/v3"/>
    <ds:schemaRef ds:uri="71af3243-3dd4-4a8d-8c0d-dd76da1f02a5"/>
    <ds:schemaRef ds:uri="230e9df3-be65-4c73-a93b-d1236ebd677e"/>
  </ds:schemaRefs>
</ds:datastoreItem>
</file>

<file path=customXml/itemProps2.xml><?xml version="1.0" encoding="utf-8"?>
<ds:datastoreItem xmlns:ds="http://schemas.openxmlformats.org/officeDocument/2006/customXml" ds:itemID="{2C1AA24C-4CA6-40FF-8947-DA1F6F47456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71af3243-3dd4-4a8d-8c0d-dd76da1f02a5"/>
    <ds:schemaRef ds:uri="16c05727-aa75-4e4a-9b5f-8a80a1165891"/>
    <ds:schemaRef ds:uri="230e9df3-be65-4c73-a93b-d1236ebd677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6F36CB81-A037-44A8-88EB-C0C0F17FD4B1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/>
</file>

<file path=docProps/app.xml><?xml version="1.0" encoding="utf-8"?>
<Properties xmlns="http://schemas.openxmlformats.org/officeDocument/2006/extended-properties" xmlns:vt="http://schemas.openxmlformats.org/officeDocument/2006/docPropsVTypes">
  <Template>{CC49AB16-FEEF-4CB4-BBD4-510E9CD6EAC2}tf56000440_win32</Template>
  <TotalTime>8343</TotalTime>
  <Words>767</Words>
  <Application>Microsoft Office PowerPoint</Application>
  <PresentationFormat>Widescreen</PresentationFormat>
  <Paragraphs>186</Paragraphs>
  <Slides>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7" baseType="lpstr">
      <vt:lpstr>Meiryo</vt:lpstr>
      <vt:lpstr>Arial</vt:lpstr>
      <vt:lpstr>Calibri</vt:lpstr>
      <vt:lpstr>Corbel</vt:lpstr>
      <vt:lpstr>Trebuchet MS</vt:lpstr>
      <vt:lpstr>Webdings</vt:lpstr>
      <vt:lpstr>Wingdings</vt:lpstr>
      <vt:lpstr>ShojiVTI</vt:lpstr>
      <vt:lpstr>       HealthCare Administrative Solutions, Inc.   Participating Health Plan Contracting and Enrollment  Required Documents Listing                                                                                                                             April 2026 </vt:lpstr>
      <vt:lpstr>Important Notice</vt:lpstr>
      <vt:lpstr>Contracting and Enrollment - Initials</vt:lpstr>
      <vt:lpstr>Contracting and Enrollment - Initials</vt:lpstr>
      <vt:lpstr>Contracting and Enrollment - Initials</vt:lpstr>
      <vt:lpstr>Contracting and Enrollment - Initials</vt:lpstr>
      <vt:lpstr>Contracting and Enrollment - Initials</vt:lpstr>
      <vt:lpstr>Contracting and Enrollment - Initials</vt:lpstr>
      <vt:lpstr>Contracting and Enrollment - Initials</vt:lpstr>
    </vt:vector>
  </TitlesOfParts>
  <Company>HPHC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Basic Presentation</dc:title>
  <dc:creator>Becker, Tracy</dc:creator>
  <cp:lastModifiedBy>Tracy Becker</cp:lastModifiedBy>
  <cp:revision>35</cp:revision>
  <dcterms:created xsi:type="dcterms:W3CDTF">2024-04-22T15:38:28Z</dcterms:created>
  <dcterms:modified xsi:type="dcterms:W3CDTF">2026-05-13T15:19:12Z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  <property fmtid="{D5CDD505-2E9C-101B-9397-08002B2CF9AE}" pid="3" name="MediaServiceImageTags">
    <vt:lpwstr/>
  </property>
</Properties>
</file>